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 id="2147483731" r:id="rId5"/>
  </p:sldMasterIdLst>
  <p:notesMasterIdLst>
    <p:notesMasterId r:id="rId46"/>
  </p:notesMasterIdLst>
  <p:sldIdLst>
    <p:sldId id="1368" r:id="rId6"/>
    <p:sldId id="1369" r:id="rId7"/>
    <p:sldId id="1547" r:id="rId8"/>
    <p:sldId id="289" r:id="rId9"/>
    <p:sldId id="1617" r:id="rId10"/>
    <p:sldId id="1618" r:id="rId11"/>
    <p:sldId id="1619" r:id="rId12"/>
    <p:sldId id="299" r:id="rId13"/>
    <p:sldId id="1589" r:id="rId14"/>
    <p:sldId id="1602" r:id="rId15"/>
    <p:sldId id="1585" r:id="rId16"/>
    <p:sldId id="1597" r:id="rId17"/>
    <p:sldId id="305" r:id="rId18"/>
    <p:sldId id="1548" r:id="rId19"/>
    <p:sldId id="1590" r:id="rId20"/>
    <p:sldId id="1587" r:id="rId21"/>
    <p:sldId id="1591" r:id="rId22"/>
    <p:sldId id="306" r:id="rId23"/>
    <p:sldId id="1592" r:id="rId24"/>
    <p:sldId id="1593" r:id="rId25"/>
    <p:sldId id="1600" r:id="rId26"/>
    <p:sldId id="1601" r:id="rId27"/>
    <p:sldId id="1605" r:id="rId28"/>
    <p:sldId id="1594" r:id="rId29"/>
    <p:sldId id="1615" r:id="rId30"/>
    <p:sldId id="1620" r:id="rId31"/>
    <p:sldId id="1621" r:id="rId32"/>
    <p:sldId id="1622" r:id="rId33"/>
    <p:sldId id="1623" r:id="rId34"/>
    <p:sldId id="1624" r:id="rId35"/>
    <p:sldId id="1625" r:id="rId36"/>
    <p:sldId id="1616" r:id="rId37"/>
    <p:sldId id="1606" r:id="rId38"/>
    <p:sldId id="1611" r:id="rId39"/>
    <p:sldId id="1609" r:id="rId40"/>
    <p:sldId id="1610" r:id="rId41"/>
    <p:sldId id="298" r:id="rId42"/>
    <p:sldId id="1596" r:id="rId43"/>
    <p:sldId id="312" r:id="rId44"/>
    <p:sldId id="313"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64C"/>
    <a:srgbClr val="777777"/>
    <a:srgbClr val="232F3D"/>
    <a:srgbClr val="414042"/>
    <a:srgbClr val="595A5D"/>
    <a:srgbClr val="DCDCDC"/>
    <a:srgbClr val="4F81BD"/>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20" autoAdjust="0"/>
    <p:restoredTop sz="76032" autoAdjust="0"/>
  </p:normalViewPr>
  <p:slideViewPr>
    <p:cSldViewPr snapToGrid="0" showGuides="1">
      <p:cViewPr varScale="1">
        <p:scale>
          <a:sx n="131" d="100"/>
          <a:sy n="131" d="100"/>
        </p:scale>
        <p:origin x="1584" y="16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76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3/25/20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AWS SKO Event 2019</a:t>
            </a:r>
          </a:p>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F198ED9-E5E0-43F5-8949-0748E677E052}" type="datetime8">
              <a:rPr lang="en-US" smtClean="0"/>
              <a:t>3/25/20 4:27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26377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921514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27022" lvl="1" indent="-171450">
              <a:buFont typeface="Arial" panose="020B0604020202020204" pitchFamily="34" charset="0"/>
              <a:buChar char="•"/>
            </a:pPr>
            <a:r>
              <a:rPr lang="en-US" dirty="0" err="1"/>
              <a:t>GraphQL</a:t>
            </a:r>
            <a:r>
              <a:rPr lang="en-US" dirty="0"/>
              <a:t> transform you can define your application data mode using </a:t>
            </a:r>
            <a:r>
              <a:rPr lang="en-US" dirty="0" err="1"/>
              <a:t>GraphQL</a:t>
            </a:r>
            <a:r>
              <a:rPr lang="en-US" dirty="0"/>
              <a:t> SDL ad the library handles converting your SDL definition in to full descriptive AWS </a:t>
            </a:r>
            <a:r>
              <a:rPr lang="en-US" dirty="0" err="1"/>
              <a:t>CloudFormtaion</a:t>
            </a:r>
            <a:r>
              <a:rPr lang="en-US" dirty="0"/>
              <a:t> +</a:t>
            </a:r>
          </a:p>
          <a:p>
            <a:pPr marL="427022" lvl="1" indent="-171450">
              <a:buFont typeface="Arial" panose="020B0604020202020204" pitchFamily="34" charset="0"/>
              <a:buChar char="•"/>
            </a:pPr>
            <a:r>
              <a:rPr lang="en-US" sz="1200" b="0" i="0" kern="1200" dirty="0" err="1">
                <a:solidFill>
                  <a:schemeClr val="tx1"/>
                </a:solidFill>
                <a:effectLst/>
                <a:latin typeface="Amazon Ember Regular" charset="0"/>
                <a:ea typeface="+mn-ea"/>
                <a:cs typeface="+mn-cs"/>
              </a:rPr>
              <a:t>Codegen</a:t>
            </a:r>
            <a:r>
              <a:rPr lang="en-US" sz="1200" b="0" i="0" kern="1200" dirty="0">
                <a:solidFill>
                  <a:schemeClr val="tx1"/>
                </a:solidFill>
                <a:effectLst/>
                <a:latin typeface="Amazon Ember Regular" charset="0"/>
                <a:ea typeface="+mn-ea"/>
                <a:cs typeface="+mn-cs"/>
              </a:rPr>
              <a:t> helps you generate native code for iOS and Android, as well as types for Flow and TypeScript. It can also generate </a:t>
            </a:r>
            <a:r>
              <a:rPr lang="en-US" sz="1200" b="0" i="0" kern="1200" dirty="0" err="1">
                <a:solidFill>
                  <a:schemeClr val="tx1"/>
                </a:solidFill>
                <a:effectLst/>
                <a:latin typeface="Amazon Ember Regular" charset="0"/>
                <a:ea typeface="+mn-ea"/>
                <a:cs typeface="+mn-cs"/>
              </a:rPr>
              <a:t>GraphQL</a:t>
            </a:r>
            <a:r>
              <a:rPr lang="en-US" sz="1200" b="0" i="0" kern="1200" dirty="0">
                <a:solidFill>
                  <a:schemeClr val="tx1"/>
                </a:solidFill>
                <a:effectLst/>
                <a:latin typeface="Amazon Ember Regular" charset="0"/>
                <a:ea typeface="+mn-ea"/>
                <a:cs typeface="+mn-cs"/>
              </a:rPr>
              <a:t> statements(queries, mutations, and subscriptions) so that you don’t have to hand code them.</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4082405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388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27022"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810111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521699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76097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97841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33232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51465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You can invoke the </a:t>
            </a:r>
            <a:r>
              <a:rPr lang="en-US" sz="1059" kern="1200" dirty="0" err="1">
                <a:solidFill>
                  <a:schemeClr val="tx1"/>
                </a:solidFill>
                <a:effectLst/>
                <a:latin typeface="+mj-lt"/>
                <a:ea typeface="+mn-ea"/>
                <a:cs typeface="+mn-cs"/>
              </a:rPr>
              <a:t>SageMaker</a:t>
            </a:r>
            <a:r>
              <a:rPr lang="en-US" sz="1059" kern="1200" dirty="0">
                <a:solidFill>
                  <a:schemeClr val="tx1"/>
                </a:solidFill>
                <a:effectLst/>
                <a:latin typeface="+mj-lt"/>
                <a:ea typeface="+mn-ea"/>
                <a:cs typeface="+mn-cs"/>
              </a:rPr>
              <a:t> models via a REST API.</a:t>
            </a:r>
          </a:p>
          <a:p>
            <a:r>
              <a:rPr lang="en-US" sz="1059" kern="1200" dirty="0">
                <a:solidFill>
                  <a:schemeClr val="tx1"/>
                </a:solidFill>
                <a:effectLst/>
                <a:latin typeface="+mj-lt"/>
                <a:ea typeface="+mn-ea"/>
                <a:cs typeface="+mn-cs"/>
              </a:rPr>
              <a:t>No ML required.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257804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71318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You can invoke the </a:t>
            </a:r>
            <a:r>
              <a:rPr lang="en-US" sz="1059" kern="1200" dirty="0" err="1">
                <a:solidFill>
                  <a:schemeClr val="tx1"/>
                </a:solidFill>
                <a:effectLst/>
                <a:latin typeface="+mj-lt"/>
                <a:ea typeface="+mn-ea"/>
                <a:cs typeface="+mn-cs"/>
              </a:rPr>
              <a:t>SageMaker</a:t>
            </a:r>
            <a:r>
              <a:rPr lang="en-US" sz="1059" kern="1200" dirty="0">
                <a:solidFill>
                  <a:schemeClr val="tx1"/>
                </a:solidFill>
                <a:effectLst/>
                <a:latin typeface="+mj-lt"/>
                <a:ea typeface="+mn-ea"/>
                <a:cs typeface="+mn-cs"/>
              </a:rPr>
              <a:t> models via a REST API.</a:t>
            </a:r>
          </a:p>
          <a:p>
            <a:r>
              <a:rPr lang="en-US" sz="1059" kern="1200" dirty="0">
                <a:solidFill>
                  <a:schemeClr val="tx1"/>
                </a:solidFill>
                <a:effectLst/>
                <a:latin typeface="+mj-lt"/>
                <a:ea typeface="+mn-ea"/>
                <a:cs typeface="+mn-cs"/>
              </a:rPr>
              <a:t>No ML required.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040015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You can invoke the </a:t>
            </a:r>
            <a:r>
              <a:rPr lang="en-US" sz="1059" kern="1200" dirty="0" err="1">
                <a:solidFill>
                  <a:schemeClr val="tx1"/>
                </a:solidFill>
                <a:effectLst/>
                <a:latin typeface="+mj-lt"/>
                <a:ea typeface="+mn-ea"/>
                <a:cs typeface="+mn-cs"/>
              </a:rPr>
              <a:t>SageMaker</a:t>
            </a:r>
            <a:r>
              <a:rPr lang="en-US" sz="1059" kern="1200" dirty="0">
                <a:solidFill>
                  <a:schemeClr val="tx1"/>
                </a:solidFill>
                <a:effectLst/>
                <a:latin typeface="+mj-lt"/>
                <a:ea typeface="+mn-ea"/>
                <a:cs typeface="+mn-cs"/>
              </a:rPr>
              <a:t> models via a REST API.</a:t>
            </a:r>
          </a:p>
          <a:p>
            <a:r>
              <a:rPr lang="en-US" sz="1059" kern="1200" dirty="0">
                <a:solidFill>
                  <a:schemeClr val="tx1"/>
                </a:solidFill>
                <a:effectLst/>
                <a:latin typeface="+mj-lt"/>
                <a:ea typeface="+mn-ea"/>
                <a:cs typeface="+mn-cs"/>
              </a:rPr>
              <a:t>No ML required.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84307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Polly allows for unlimited replays of generated speech without any additional fees. You can create speech files in standard formats like MP3 and OGG, and serve them from the cloud or locally with apps or devices for offline playback.</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Polly returns the audio to your application as a stream so you can play the voices immediately. </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Supports lexicons and SSML tags which enable you to control aspects of speech, such as pronunciation, volume, pitch, speed rate, etc.  </a:t>
            </a:r>
          </a:p>
          <a:p>
            <a:br>
              <a:rPr lang="en-US" sz="1100" dirty="0"/>
            </a:br>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94938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Adds punctuation and formatting so that the output closely matches the quality of manual transcription</a:t>
            </a:r>
          </a:p>
          <a:p>
            <a:endParaRPr lang="en-US" sz="1059" kern="1200" dirty="0">
              <a:solidFill>
                <a:schemeClr val="tx1"/>
              </a:solidFill>
              <a:effectLst/>
              <a:latin typeface="+mj-lt"/>
              <a:ea typeface="+mn-ea"/>
              <a:cs typeface="+mn-cs"/>
            </a:endParaRPr>
          </a:p>
          <a:p>
            <a:r>
              <a:rPr lang="en-US" sz="1200" b="0" i="0" kern="1200" dirty="0">
                <a:solidFill>
                  <a:schemeClr val="tx1"/>
                </a:solidFill>
                <a:effectLst/>
                <a:latin typeface="Amazon Ember Regular" charset="0"/>
                <a:ea typeface="+mn-ea"/>
                <a:cs typeface="+mn-cs"/>
              </a:rPr>
              <a:t>Streaming Transcription – send as a stream, return response as a stream</a:t>
            </a:r>
          </a:p>
          <a:p>
            <a:endParaRPr lang="en-US" sz="1200" b="0" i="0" kern="1200" dirty="0">
              <a:solidFill>
                <a:schemeClr val="tx1"/>
              </a:solidFill>
              <a:effectLst/>
              <a:latin typeface="Amazon Ember Regular" charset="0"/>
              <a:ea typeface="+mn-ea"/>
              <a:cs typeface="+mn-cs"/>
            </a:endParaRPr>
          </a:p>
          <a:p>
            <a:r>
              <a:rPr lang="en-US" sz="1200" b="0" i="0" kern="1200" dirty="0">
                <a:solidFill>
                  <a:schemeClr val="tx1"/>
                </a:solidFill>
                <a:effectLst/>
                <a:latin typeface="Amazon Ember Regular" charset="0"/>
                <a:ea typeface="+mn-ea"/>
                <a:cs typeface="+mn-cs"/>
              </a:rPr>
              <a:t>Returns a timestamp for each word, so that you can easily find a word or phrase in the original recording or add subtitles to video.</a:t>
            </a:r>
            <a:br>
              <a:rPr lang="en-US" sz="1200" b="0" i="0" kern="1200" dirty="0">
                <a:solidFill>
                  <a:schemeClr val="tx1"/>
                </a:solidFill>
                <a:effectLst/>
                <a:latin typeface="Amazon Ember Regular" charset="0"/>
                <a:ea typeface="+mn-ea"/>
                <a:cs typeface="+mn-cs"/>
              </a:rPr>
            </a:br>
            <a:endParaRPr lang="en-US" sz="1059" kern="1200" dirty="0">
              <a:solidFill>
                <a:schemeClr val="tx1"/>
              </a:solidFill>
              <a:effectLst/>
              <a:latin typeface="+mj-lt"/>
              <a:ea typeface="+mn-ea"/>
              <a:cs typeface="+mn-cs"/>
            </a:endParaRPr>
          </a:p>
          <a:p>
            <a:r>
              <a:rPr lang="en-US" sz="1200" b="0" i="0" kern="1200" dirty="0">
                <a:solidFill>
                  <a:schemeClr val="tx1"/>
                </a:solidFill>
                <a:effectLst/>
                <a:latin typeface="Amazon Ember Regular" charset="0"/>
                <a:ea typeface="+mn-ea"/>
                <a:cs typeface="+mn-cs"/>
              </a:rPr>
              <a:t>You can add new words to the base vocabulary to generate more accurate transcriptions for domain-specific words and phrases like product names, technical terminology, or names of individuals.</a:t>
            </a:r>
            <a:br>
              <a:rPr lang="en-US" sz="1200" b="0" i="0" kern="1200" dirty="0">
                <a:solidFill>
                  <a:schemeClr val="tx1"/>
                </a:solidFill>
                <a:effectLst/>
                <a:latin typeface="Amazon Ember Regular" charset="0"/>
                <a:ea typeface="+mn-ea"/>
                <a:cs typeface="+mn-cs"/>
              </a:rPr>
            </a:br>
            <a:endParaRPr lang="en-US" sz="1200" b="0" i="0" kern="1200" dirty="0">
              <a:solidFill>
                <a:schemeClr val="tx1"/>
              </a:solidFill>
              <a:effectLst/>
              <a:latin typeface="Amazon Ember Regular"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43245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a:solidFill>
                  <a:schemeClr val="tx1"/>
                </a:solidFill>
                <a:effectLst/>
                <a:latin typeface="Amazon Ember Regular" charset="0"/>
                <a:ea typeface="+mn-ea"/>
                <a:cs typeface="+mn-cs"/>
              </a:rPr>
              <a:t>Helps you identify potentially unsafe or inappropriate content across both image and video assets and provides you with detailed labels that allow you to accurately control what you want to allow based on your needs.</a:t>
            </a:r>
          </a:p>
          <a:p>
            <a:endParaRPr lang="en-US" sz="2400" b="0" i="0" kern="1200" dirty="0">
              <a:solidFill>
                <a:schemeClr val="tx1"/>
              </a:solidFill>
              <a:effectLst/>
              <a:latin typeface="Amazon Ember Regular" charset="0"/>
              <a:ea typeface="+mn-ea"/>
              <a:cs typeface="+mn-cs"/>
            </a:endParaRPr>
          </a:p>
          <a:p>
            <a:r>
              <a:rPr lang="en-US" sz="2400" b="0" i="0" kern="1200" dirty="0">
                <a:solidFill>
                  <a:schemeClr val="tx1"/>
                </a:solidFill>
                <a:effectLst/>
                <a:latin typeface="Amazon Ember Regular" charset="0"/>
                <a:ea typeface="+mn-ea"/>
                <a:cs typeface="+mn-cs"/>
              </a:rPr>
              <a:t>Can read skewed and distorted text to capture information like store names, street signs, and text on product packaging.</a:t>
            </a:r>
          </a:p>
          <a:p>
            <a:endParaRPr lang="en-US" sz="2400" b="0" i="0" kern="1200" dirty="0">
              <a:solidFill>
                <a:schemeClr val="tx1"/>
              </a:solidFill>
              <a:effectLst/>
              <a:latin typeface="Amazon Ember Regular" charset="0"/>
              <a:ea typeface="+mn-ea"/>
              <a:cs typeface="+mn-cs"/>
            </a:endParaRPr>
          </a:p>
          <a:p>
            <a:endParaRPr lang="en-US" sz="2400" b="0" i="0" kern="1200" dirty="0">
              <a:solidFill>
                <a:schemeClr val="tx1"/>
              </a:solidFill>
              <a:effectLst/>
              <a:latin typeface="Amazon Ember Regular"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3159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a:solidFill>
                  <a:schemeClr val="tx1"/>
                </a:solidFill>
                <a:effectLst/>
                <a:latin typeface="Amazon Ember Regular" charset="0"/>
                <a:ea typeface="+mn-ea"/>
                <a:cs typeface="+mn-cs"/>
              </a:rPr>
              <a:t>Helps you identify potentially unsafe or inappropriate content across both image and video assets and provides you with detailed labels that allow you to accurately control what you want to allow based on your needs.</a:t>
            </a:r>
          </a:p>
          <a:p>
            <a:endParaRPr lang="en-US" sz="2400" b="0" i="0" kern="1200" dirty="0">
              <a:solidFill>
                <a:schemeClr val="tx1"/>
              </a:solidFill>
              <a:effectLst/>
              <a:latin typeface="Amazon Ember Regular" charset="0"/>
              <a:ea typeface="+mn-ea"/>
              <a:cs typeface="+mn-cs"/>
            </a:endParaRPr>
          </a:p>
          <a:p>
            <a:r>
              <a:rPr lang="en-US" sz="2400" b="0" i="0" kern="1200" dirty="0">
                <a:solidFill>
                  <a:schemeClr val="tx1"/>
                </a:solidFill>
                <a:effectLst/>
                <a:latin typeface="Amazon Ember Regular" charset="0"/>
                <a:ea typeface="+mn-ea"/>
                <a:cs typeface="+mn-cs"/>
              </a:rPr>
              <a:t>Can read skewed and distorted text to capture information like store names, street signs, and text on product packaging.</a:t>
            </a:r>
          </a:p>
          <a:p>
            <a:endParaRPr lang="en-US" sz="2400" b="0" i="0" kern="1200" dirty="0">
              <a:solidFill>
                <a:schemeClr val="tx1"/>
              </a:solidFill>
              <a:effectLst/>
              <a:latin typeface="Amazon Ember Regular" charset="0"/>
              <a:ea typeface="+mn-ea"/>
              <a:cs typeface="+mn-cs"/>
            </a:endParaRPr>
          </a:p>
          <a:p>
            <a:endParaRPr lang="en-US" sz="2400" b="0" i="0" kern="1200" dirty="0">
              <a:solidFill>
                <a:schemeClr val="tx1"/>
              </a:solidFill>
              <a:effectLst/>
              <a:latin typeface="Amazon Ember Regular"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36766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kern="1200" dirty="0">
                <a:solidFill>
                  <a:schemeClr val="tx1"/>
                </a:solidFill>
                <a:effectLst/>
                <a:latin typeface="Amazon Ember Regular" charset="0"/>
                <a:ea typeface="+mn-ea"/>
                <a:cs typeface="+mn-cs"/>
              </a:rPr>
              <a:t>Helps you identify potentially unsafe or inappropriate content across both image and video assets and provides you with detailed labels that allow you to accurately control what you want to allow based on your needs.</a:t>
            </a:r>
          </a:p>
          <a:p>
            <a:endParaRPr lang="en-US" sz="2400" b="0" i="0" kern="1200" dirty="0">
              <a:solidFill>
                <a:schemeClr val="tx1"/>
              </a:solidFill>
              <a:effectLst/>
              <a:latin typeface="Amazon Ember Regular" charset="0"/>
              <a:ea typeface="+mn-ea"/>
              <a:cs typeface="+mn-cs"/>
            </a:endParaRPr>
          </a:p>
          <a:p>
            <a:r>
              <a:rPr lang="en-US" sz="2400" b="0" i="0" kern="1200" dirty="0">
                <a:solidFill>
                  <a:schemeClr val="tx1"/>
                </a:solidFill>
                <a:effectLst/>
                <a:latin typeface="Amazon Ember Regular" charset="0"/>
                <a:ea typeface="+mn-ea"/>
                <a:cs typeface="+mn-cs"/>
              </a:rPr>
              <a:t>Can read skewed and distorted text to capture information like store names, street signs, and text on product packaging.</a:t>
            </a:r>
          </a:p>
          <a:p>
            <a:endParaRPr lang="en-US" sz="2400" b="0" i="0" kern="1200" dirty="0">
              <a:solidFill>
                <a:schemeClr val="tx1"/>
              </a:solidFill>
              <a:effectLst/>
              <a:latin typeface="Amazon Ember Regular" charset="0"/>
              <a:ea typeface="+mn-ea"/>
              <a:cs typeface="+mn-cs"/>
            </a:endParaRPr>
          </a:p>
          <a:p>
            <a:endParaRPr lang="en-US" sz="2400" b="0" i="0" kern="1200" dirty="0">
              <a:solidFill>
                <a:schemeClr val="tx1"/>
              </a:solidFill>
              <a:effectLst/>
              <a:latin typeface="Amazon Ember Regular"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04831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You can invoke the </a:t>
            </a:r>
            <a:r>
              <a:rPr lang="en-US" sz="1059" kern="1200" dirty="0" err="1">
                <a:solidFill>
                  <a:schemeClr val="tx1"/>
                </a:solidFill>
                <a:effectLst/>
                <a:latin typeface="+mj-lt"/>
                <a:ea typeface="+mn-ea"/>
                <a:cs typeface="+mn-cs"/>
              </a:rPr>
              <a:t>SageMaker</a:t>
            </a:r>
            <a:r>
              <a:rPr lang="en-US" sz="1059" kern="1200" dirty="0">
                <a:solidFill>
                  <a:schemeClr val="tx1"/>
                </a:solidFill>
                <a:effectLst/>
                <a:latin typeface="+mj-lt"/>
                <a:ea typeface="+mn-ea"/>
                <a:cs typeface="+mn-cs"/>
              </a:rPr>
              <a:t> models via a REST API.</a:t>
            </a:r>
          </a:p>
          <a:p>
            <a:r>
              <a:rPr lang="en-US" sz="1059" kern="1200" dirty="0">
                <a:solidFill>
                  <a:schemeClr val="tx1"/>
                </a:solidFill>
                <a:effectLst/>
                <a:latin typeface="+mj-lt"/>
                <a:ea typeface="+mn-ea"/>
                <a:cs typeface="+mn-cs"/>
              </a:rPr>
              <a:t>No ML required.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133820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You can invoke the </a:t>
            </a:r>
            <a:r>
              <a:rPr lang="en-US" sz="1059" kern="1200" dirty="0" err="1">
                <a:solidFill>
                  <a:schemeClr val="tx1"/>
                </a:solidFill>
                <a:effectLst/>
                <a:latin typeface="+mj-lt"/>
                <a:ea typeface="+mn-ea"/>
                <a:cs typeface="+mn-cs"/>
              </a:rPr>
              <a:t>SageMaker</a:t>
            </a:r>
            <a:r>
              <a:rPr lang="en-US" sz="1059" kern="1200" dirty="0">
                <a:solidFill>
                  <a:schemeClr val="tx1"/>
                </a:solidFill>
                <a:effectLst/>
                <a:latin typeface="+mj-lt"/>
                <a:ea typeface="+mn-ea"/>
                <a:cs typeface="+mn-cs"/>
              </a:rPr>
              <a:t> models via a REST API.</a:t>
            </a:r>
          </a:p>
          <a:p>
            <a:r>
              <a:rPr lang="en-US" sz="1059" kern="1200" dirty="0">
                <a:solidFill>
                  <a:schemeClr val="tx1"/>
                </a:solidFill>
                <a:effectLst/>
                <a:latin typeface="+mj-lt"/>
                <a:ea typeface="+mn-ea"/>
                <a:cs typeface="+mn-cs"/>
              </a:rPr>
              <a:t>No ML required.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76112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You can invoke the </a:t>
            </a:r>
            <a:r>
              <a:rPr lang="en-US" sz="1059" kern="1200" dirty="0" err="1">
                <a:solidFill>
                  <a:schemeClr val="tx1"/>
                </a:solidFill>
                <a:effectLst/>
                <a:latin typeface="+mj-lt"/>
                <a:ea typeface="+mn-ea"/>
                <a:cs typeface="+mn-cs"/>
              </a:rPr>
              <a:t>SageMaker</a:t>
            </a:r>
            <a:r>
              <a:rPr lang="en-US" sz="1059" kern="1200" dirty="0">
                <a:solidFill>
                  <a:schemeClr val="tx1"/>
                </a:solidFill>
                <a:effectLst/>
                <a:latin typeface="+mj-lt"/>
                <a:ea typeface="+mn-ea"/>
                <a:cs typeface="+mn-cs"/>
              </a:rPr>
              <a:t> models via a REST API.</a:t>
            </a:r>
          </a:p>
          <a:p>
            <a:r>
              <a:rPr lang="en-US" sz="1059" kern="1200" dirty="0">
                <a:solidFill>
                  <a:schemeClr val="tx1"/>
                </a:solidFill>
                <a:effectLst/>
                <a:latin typeface="+mj-lt"/>
                <a:ea typeface="+mn-ea"/>
                <a:cs typeface="+mn-cs"/>
              </a:rPr>
              <a:t>No ML required.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27095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62891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You can invoke the </a:t>
            </a:r>
            <a:r>
              <a:rPr lang="en-US" sz="1059" kern="1200" dirty="0" err="1">
                <a:solidFill>
                  <a:schemeClr val="tx1"/>
                </a:solidFill>
                <a:effectLst/>
                <a:latin typeface="+mj-lt"/>
                <a:ea typeface="+mn-ea"/>
                <a:cs typeface="+mn-cs"/>
              </a:rPr>
              <a:t>SageMaker</a:t>
            </a:r>
            <a:r>
              <a:rPr lang="en-US" sz="1059" kern="1200" dirty="0">
                <a:solidFill>
                  <a:schemeClr val="tx1"/>
                </a:solidFill>
                <a:effectLst/>
                <a:latin typeface="+mj-lt"/>
                <a:ea typeface="+mn-ea"/>
                <a:cs typeface="+mn-cs"/>
              </a:rPr>
              <a:t> models via a REST API.</a:t>
            </a:r>
          </a:p>
          <a:p>
            <a:r>
              <a:rPr lang="en-US" sz="1059" kern="1200" dirty="0">
                <a:solidFill>
                  <a:schemeClr val="tx1"/>
                </a:solidFill>
                <a:effectLst/>
                <a:latin typeface="+mj-lt"/>
                <a:ea typeface="+mn-ea"/>
                <a:cs typeface="+mn-cs"/>
              </a:rPr>
              <a:t>No ML required.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74865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9" kern="1200" dirty="0">
                <a:solidFill>
                  <a:schemeClr val="tx1"/>
                </a:solidFill>
                <a:effectLst/>
                <a:latin typeface="+mj-lt"/>
                <a:ea typeface="+mn-ea"/>
                <a:cs typeface="+mn-cs"/>
              </a:rPr>
              <a:t>You can invoke the </a:t>
            </a:r>
            <a:r>
              <a:rPr lang="en-US" sz="1059" kern="1200" dirty="0" err="1">
                <a:solidFill>
                  <a:schemeClr val="tx1"/>
                </a:solidFill>
                <a:effectLst/>
                <a:latin typeface="+mj-lt"/>
                <a:ea typeface="+mn-ea"/>
                <a:cs typeface="+mn-cs"/>
              </a:rPr>
              <a:t>SageMaker</a:t>
            </a:r>
            <a:r>
              <a:rPr lang="en-US" sz="1059" kern="1200" dirty="0">
                <a:solidFill>
                  <a:schemeClr val="tx1"/>
                </a:solidFill>
                <a:effectLst/>
                <a:latin typeface="+mj-lt"/>
                <a:ea typeface="+mn-ea"/>
                <a:cs typeface="+mn-cs"/>
              </a:rPr>
              <a:t> models via a REST API.</a:t>
            </a:r>
          </a:p>
          <a:p>
            <a:r>
              <a:rPr lang="en-US" sz="1059" kern="1200" dirty="0">
                <a:solidFill>
                  <a:schemeClr val="tx1"/>
                </a:solidFill>
                <a:effectLst/>
                <a:latin typeface="+mj-lt"/>
                <a:ea typeface="+mn-ea"/>
                <a:cs typeface="+mn-cs"/>
              </a:rPr>
              <a:t>No ML required.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42884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330947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2196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85260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28702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82526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15964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1882E56-9BBC-5549-962E-8E06798B1869}" type="datetime8">
              <a:rPr lang="en-US" smtClean="0"/>
              <a:t>3/25/20 4:26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31458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8050" y="1507147"/>
            <a:ext cx="8609496" cy="686858"/>
          </a:xfrm>
        </p:spPr>
        <p:txBody>
          <a:bodyPr lIns="0" tIns="0"/>
          <a:lstStyle>
            <a:lvl1pPr>
              <a:defRPr b="0"/>
            </a:lvl1pPr>
          </a:lstStyle>
          <a:p>
            <a:r>
              <a:rPr lang="en-US" dirty="0"/>
              <a:t>Sub Title</a:t>
            </a:r>
          </a:p>
        </p:txBody>
      </p:sp>
      <p:sp>
        <p:nvSpPr>
          <p:cNvPr id="6" name="Text Placeholder 6"/>
          <p:cNvSpPr>
            <a:spLocks noGrp="1"/>
          </p:cNvSpPr>
          <p:nvPr>
            <p:ph type="body" sz="quarter" idx="11" hasCustomPrompt="1"/>
          </p:nvPr>
        </p:nvSpPr>
        <p:spPr>
          <a:xfrm>
            <a:off x="268050" y="2315587"/>
            <a:ext cx="2941638" cy="799953"/>
          </a:xfrm>
        </p:spPr>
        <p:txBody>
          <a:bodyPr lIns="0" tIns="0" rIns="0" bIns="0">
            <a:normAutofit/>
          </a:bodyPr>
          <a:lstStyle>
            <a:lvl1pPr marL="0" indent="0" algn="l">
              <a:buNone/>
              <a:defRPr sz="1400" b="0" baseline="0">
                <a:solidFill>
                  <a:srgbClr val="E6E7E8"/>
                </a:solidFill>
              </a:defRPr>
            </a:lvl1pPr>
          </a:lstStyle>
          <a:p>
            <a:pPr lvl="0"/>
            <a:r>
              <a:rPr lang="en-US" dirty="0"/>
              <a:t>Presenter Name</a:t>
            </a:r>
          </a:p>
          <a:p>
            <a:pPr lvl="0"/>
            <a:r>
              <a:rPr lang="en-US" dirty="0"/>
              <a:t>Presenter Title</a:t>
            </a:r>
          </a:p>
          <a:p>
            <a:pPr lvl="0"/>
            <a:r>
              <a:rPr lang="en-US" dirty="0"/>
              <a:t>Month Day, Year</a:t>
            </a:r>
          </a:p>
        </p:txBody>
      </p:sp>
    </p:spTree>
    <p:extLst>
      <p:ext uri="{BB962C8B-B14F-4D97-AF65-F5344CB8AC3E}">
        <p14:creationId xmlns:p14="http://schemas.microsoft.com/office/powerpoint/2010/main" val="27806340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Code">
    <p:bg>
      <p:bgPr>
        <a:solidFill>
          <a:srgbClr val="232F3E"/>
        </a:solidFill>
        <a:effectLst/>
      </p:bgPr>
    </p:bg>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202407" y="218281"/>
            <a:ext cx="8941594" cy="673696"/>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8605243" cy="2916183"/>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10" name="TextBox 3">
            <a:extLst>
              <a:ext uri="{FF2B5EF4-FFF2-40B4-BE49-F238E27FC236}">
                <a16:creationId xmlns:a16="http://schemas.microsoft.com/office/drawing/2014/main" id="{A20EC1B5-0B55-4E72-AE30-BC2870883898}"/>
              </a:ext>
            </a:extLst>
          </p:cNvPr>
          <p:cNvSpPr txBox="1">
            <a:spLocks noChangeArrowheads="1"/>
          </p:cNvSpPr>
          <p:nvPr userDrawn="1"/>
        </p:nvSpPr>
        <p:spPr bwMode="auto">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pic>
        <p:nvPicPr>
          <p:cNvPr id="6" name="Picture 5">
            <a:extLst>
              <a:ext uri="{FF2B5EF4-FFF2-40B4-BE49-F238E27FC236}">
                <a16:creationId xmlns:a16="http://schemas.microsoft.com/office/drawing/2014/main" id="{C81F90C9-C8A6-CE44-9112-1A06ED80C8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0172" y="4582487"/>
            <a:ext cx="629819" cy="377891"/>
          </a:xfrm>
          <a:prstGeom prst="rect">
            <a:avLst/>
          </a:prstGeom>
        </p:spPr>
      </p:pic>
    </p:spTree>
    <p:extLst>
      <p:ext uri="{BB962C8B-B14F-4D97-AF65-F5344CB8AC3E}">
        <p14:creationId xmlns:p14="http://schemas.microsoft.com/office/powerpoint/2010/main" val="388594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hank_You">
    <p:bg>
      <p:bgPr>
        <a:solidFill>
          <a:srgbClr val="232F3E"/>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white">
          <a:xfrm>
            <a:off x="202407" y="2646995"/>
            <a:ext cx="3831524" cy="1040946"/>
          </a:xfrm>
        </p:spPr>
        <p:txBody>
          <a:bodyPr lIns="182880" tIns="146304" rIns="182880" bIns="146304">
            <a:noAutofit/>
          </a:bodyPr>
          <a:lstStyle>
            <a:lvl1pPr marL="0" indent="0">
              <a:spcBef>
                <a:spcPts val="0"/>
              </a:spcBef>
              <a:buNone/>
              <a:defRPr lang="en-US" sz="175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t>Thank you!</a:t>
            </a:r>
          </a:p>
        </p:txBody>
      </p:sp>
      <p:sp>
        <p:nvSpPr>
          <p:cNvPr id="15" name="TextBox 3">
            <a:extLst>
              <a:ext uri="{FF2B5EF4-FFF2-40B4-BE49-F238E27FC236}">
                <a16:creationId xmlns:a16="http://schemas.microsoft.com/office/drawing/2014/main" id="{0EB8B2FD-3428-4909-AECD-E6569E6CB58B}"/>
              </a:ext>
            </a:extLst>
          </p:cNvPr>
          <p:cNvSpPr txBox="1">
            <a:spLocks noChangeArrowheads="1"/>
          </p:cNvSpPr>
          <p:nvPr userDrawn="1"/>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bg1"/>
                </a:solidFill>
                <a:latin typeface="Amazon Ember" charset="0"/>
                <a:ea typeface="Amazon Ember" charset="0"/>
                <a:cs typeface="Amazon Ember" charset="0"/>
              </a:rPr>
              <a:t>© 2019, Amazon Web Services, Inc. or its affiliates. All rights reserved.</a:t>
            </a:r>
          </a:p>
        </p:txBody>
      </p:sp>
      <p:pic>
        <p:nvPicPr>
          <p:cNvPr id="9" name="Picture 8">
            <a:extLst>
              <a:ext uri="{FF2B5EF4-FFF2-40B4-BE49-F238E27FC236}">
                <a16:creationId xmlns:a16="http://schemas.microsoft.com/office/drawing/2014/main" id="{92DBA76A-67AD-4D0F-B5AE-B2514E622D96}"/>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4850030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 No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9679" y="4711542"/>
            <a:ext cx="432414" cy="258517"/>
          </a:xfrm>
          <a:prstGeom prst="rect">
            <a:avLst/>
          </a:prstGeom>
        </p:spPr>
      </p:pic>
      <p:sp>
        <p:nvSpPr>
          <p:cNvPr id="12" name="Title 1"/>
          <p:cNvSpPr>
            <a:spLocks noGrp="1"/>
          </p:cNvSpPr>
          <p:nvPr>
            <p:ph type="title"/>
          </p:nvPr>
        </p:nvSpPr>
        <p:spPr>
          <a:xfrm>
            <a:off x="411647" y="1582279"/>
            <a:ext cx="6069541" cy="1250668"/>
          </a:xfrm>
        </p:spPr>
        <p:txBody>
          <a:bodyPr anchor="ctr" anchorCtr="0">
            <a:noAutofit/>
          </a:bodyPr>
          <a:lstStyle>
            <a:lvl1pPr algn="l">
              <a:defRPr sz="3000"/>
            </a:lvl1pPr>
          </a:lstStyle>
          <a:p>
            <a:r>
              <a:rPr lang="en-US" dirty="0"/>
              <a:t>Click to edit Master title style</a:t>
            </a:r>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2019, Amazon Web Services, Inc. or its Affiliates. All rights reserved.</a:t>
            </a:r>
          </a:p>
        </p:txBody>
      </p:sp>
    </p:spTree>
    <p:extLst>
      <p:ext uri="{BB962C8B-B14F-4D97-AF65-F5344CB8AC3E}">
        <p14:creationId xmlns:p14="http://schemas.microsoft.com/office/powerpoint/2010/main" val="4237262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45030" r="11511"/>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9679" y="4711542"/>
            <a:ext cx="432414" cy="258517"/>
          </a:xfrm>
          <a:prstGeom prst="rect">
            <a:avLst/>
          </a:prstGeom>
        </p:spPr>
      </p:pic>
      <p:sp>
        <p:nvSpPr>
          <p:cNvPr id="6" name="Title 1"/>
          <p:cNvSpPr>
            <a:spLocks noGrp="1"/>
          </p:cNvSpPr>
          <p:nvPr>
            <p:ph type="title"/>
          </p:nvPr>
        </p:nvSpPr>
        <p:spPr>
          <a:xfrm>
            <a:off x="411647" y="1582279"/>
            <a:ext cx="6069541" cy="1250668"/>
          </a:xfrm>
        </p:spPr>
        <p:txBody>
          <a:bodyPr anchor="ctr" anchorCtr="0">
            <a:noAutofit/>
          </a:bodyPr>
          <a:lstStyle>
            <a:lvl1pPr algn="l">
              <a:defRPr sz="3000"/>
            </a:lvl1pPr>
          </a:lstStyle>
          <a:p>
            <a:r>
              <a:rPr lang="en-US" dirty="0"/>
              <a:t>Click to edit Master title style</a:t>
            </a:r>
          </a:p>
        </p:txBody>
      </p:sp>
      <p:sp>
        <p:nvSpPr>
          <p:cNvPr id="8" name="TextBox 7"/>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2019,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3" name="Title 1"/>
          <p:cNvSpPr>
            <a:spLocks noGrp="1"/>
          </p:cNvSpPr>
          <p:nvPr>
            <p:ph type="title"/>
          </p:nvPr>
        </p:nvSpPr>
        <p:spPr>
          <a:xfrm>
            <a:off x="411647" y="1582279"/>
            <a:ext cx="6069541" cy="1250668"/>
          </a:xfrm>
        </p:spPr>
        <p:txBody>
          <a:bodyPr anchor="ctr" anchorCtr="0">
            <a:noAutofit/>
          </a:bodyPr>
          <a:lstStyle>
            <a:lvl1pPr algn="l">
              <a:defRPr sz="3000"/>
            </a:lvl1pPr>
          </a:lstStyle>
          <a:p>
            <a:r>
              <a:rPr lang="en-US" dirty="0"/>
              <a:t>Click to edit Master title style</a:t>
            </a:r>
          </a:p>
        </p:txBody>
      </p:sp>
    </p:spTree>
    <p:extLst>
      <p:ext uri="{BB962C8B-B14F-4D97-AF65-F5344CB8AC3E}">
        <p14:creationId xmlns:p14="http://schemas.microsoft.com/office/powerpoint/2010/main" val="4006882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_OneSpeaker">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01930" y="1456257"/>
            <a:ext cx="6538873" cy="1156607"/>
          </a:xfrm>
          <a:noFill/>
        </p:spPr>
        <p:txBody>
          <a:bodyPr lIns="182880" tIns="146304" rIns="182880" bIns="146304" anchor="t" anchorCtr="0"/>
          <a:lstStyle>
            <a:lvl1pPr>
              <a:defRPr sz="3375" spc="-74"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01929" y="2612864"/>
            <a:ext cx="6536530" cy="1040946"/>
          </a:xfrm>
        </p:spPr>
        <p:txBody>
          <a:bodyPr lIns="182880" tIns="146304" rIns="182880" bIns="146304">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01930" y="919572"/>
            <a:ext cx="6538873" cy="487826"/>
          </a:xfrm>
        </p:spPr>
        <p:txBody>
          <a:bodyPr vert="horz" wrap="square" lIns="182880" tIns="146304" rIns="182880" bIns="146304" rtlCol="0">
            <a:spAutoFit/>
          </a:bodyPr>
          <a:lstStyle>
            <a:lvl1pPr>
              <a:defRPr lang="en-US" sz="1250" spc="375" baseline="0" dirty="0">
                <a:solidFill>
                  <a:schemeClr val="bg1"/>
                </a:solidFill>
              </a:defRPr>
            </a:lvl1pPr>
          </a:lstStyle>
          <a:p>
            <a:pPr marL="0" lvl="0" indent="0">
              <a:buNone/>
            </a:pPr>
            <a:r>
              <a:rPr lang="en-US" dirty="0" err="1"/>
              <a:t>SessionID</a:t>
            </a:r>
            <a:endParaRPr lang="en-US" dirty="0"/>
          </a:p>
        </p:txBody>
      </p:sp>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white">
          <a:xfrm>
            <a:off x="76005" y="4810417"/>
            <a:ext cx="2994596" cy="10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56" b="0" i="0" dirty="0">
                <a:solidFill>
                  <a:schemeClr val="bg1"/>
                </a:solidFill>
                <a:latin typeface="Amazon Ember" charset="0"/>
                <a:ea typeface="Amazon Ember" charset="0"/>
                <a:cs typeface="Amazon Ember" charset="0"/>
              </a:rPr>
              <a:t>© 2020, Amazon Web Services, Inc. or its affiliates. All rights reserved.</a:t>
            </a:r>
          </a:p>
        </p:txBody>
      </p:sp>
    </p:spTree>
    <p:extLst>
      <p:ext uri="{BB962C8B-B14F-4D97-AF65-F5344CB8AC3E}">
        <p14:creationId xmlns:p14="http://schemas.microsoft.com/office/powerpoint/2010/main" val="5930471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_OneSpeaker">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01930" y="1456257"/>
            <a:ext cx="6538873" cy="1156607"/>
          </a:xfrm>
          <a:noFill/>
        </p:spPr>
        <p:txBody>
          <a:bodyPr lIns="182880" tIns="146304" rIns="182880" bIns="146304" anchor="t" anchorCtr="0"/>
          <a:lstStyle>
            <a:lvl1pPr>
              <a:defRPr sz="3375" spc="-74"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01929" y="2612864"/>
            <a:ext cx="6536530" cy="1040946"/>
          </a:xfrm>
        </p:spPr>
        <p:txBody>
          <a:bodyPr lIns="182880" tIns="146304" rIns="182880" bIns="146304">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01930" y="919572"/>
            <a:ext cx="6538873" cy="487826"/>
          </a:xfrm>
        </p:spPr>
        <p:txBody>
          <a:bodyPr vert="horz" wrap="square" lIns="182880" tIns="146304" rIns="182880" bIns="146304" rtlCol="0">
            <a:spAutoFit/>
          </a:bodyPr>
          <a:lstStyle>
            <a:lvl1pPr>
              <a:defRPr lang="en-US" sz="1250" spc="375" baseline="0" dirty="0">
                <a:solidFill>
                  <a:schemeClr val="bg1"/>
                </a:solidFill>
              </a:defRPr>
            </a:lvl1pPr>
          </a:lstStyle>
          <a:p>
            <a:pPr marL="0" lvl="0" indent="0">
              <a:buNone/>
            </a:pPr>
            <a:r>
              <a:rPr lang="en-US" dirty="0" err="1"/>
              <a:t>SessionID</a:t>
            </a:r>
            <a:endParaRPr lang="en-US" dirty="0"/>
          </a:p>
        </p:txBody>
      </p:sp>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white">
          <a:xfrm>
            <a:off x="76005" y="4810417"/>
            <a:ext cx="2994596" cy="10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56"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1007243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Blank - No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9679" y="4711542"/>
            <a:ext cx="432414" cy="258517"/>
          </a:xfrm>
          <a:prstGeom prst="rect">
            <a:avLst/>
          </a:prstGeom>
        </p:spPr>
      </p:pic>
      <p:sp>
        <p:nvSpPr>
          <p:cNvPr id="12" name="Title 1"/>
          <p:cNvSpPr>
            <a:spLocks noGrp="1"/>
          </p:cNvSpPr>
          <p:nvPr>
            <p:ph type="title"/>
          </p:nvPr>
        </p:nvSpPr>
        <p:spPr>
          <a:xfrm>
            <a:off x="411647" y="1582279"/>
            <a:ext cx="6069541" cy="1250668"/>
          </a:xfrm>
        </p:spPr>
        <p:txBody>
          <a:bodyPr anchor="ctr" anchorCtr="0">
            <a:noAutofit/>
          </a:bodyPr>
          <a:lstStyle>
            <a:lvl1pPr algn="l">
              <a:defRPr sz="3000"/>
            </a:lvl1pPr>
          </a:lstStyle>
          <a:p>
            <a:r>
              <a:rPr lang="en-US" dirty="0"/>
              <a:t>Click to edit Master title style</a:t>
            </a:r>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2019, Amazon Web Services, Inc. or its Affiliates. All rights reserved.</a:t>
            </a:r>
          </a:p>
        </p:txBody>
      </p:sp>
    </p:spTree>
    <p:extLst>
      <p:ext uri="{BB962C8B-B14F-4D97-AF65-F5344CB8AC3E}">
        <p14:creationId xmlns:p14="http://schemas.microsoft.com/office/powerpoint/2010/main" val="1408563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Six Content - Graphics">
    <p:bg>
      <p:bgPr>
        <a:solidFill>
          <a:srgbClr val="232F3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9"/>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9"/>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9"/>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6" name="TextBox 3">
            <a:extLst>
              <a:ext uri="{FF2B5EF4-FFF2-40B4-BE49-F238E27FC236}">
                <a16:creationId xmlns:a16="http://schemas.microsoft.com/office/drawing/2014/main" id="{BCAAFDEA-E972-EC44-9247-BB6CC6F87D00}"/>
              </a:ext>
            </a:extLst>
          </p:cNvPr>
          <p:cNvSpPr txBox="1">
            <a:spLocks noChangeArrowheads="1"/>
          </p:cNvSpPr>
          <p:nvPr userDrawn="1"/>
        </p:nvSpPr>
        <p:spPr bwMode="white">
          <a:xfrm>
            <a:off x="76005" y="4810417"/>
            <a:ext cx="2994596" cy="10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56"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106222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050" y="1624452"/>
            <a:ext cx="8609496" cy="686858"/>
          </a:xfrm>
        </p:spPr>
        <p:txBody>
          <a:bodyPr lIns="0" tIns="0"/>
          <a:lstStyle/>
          <a:p>
            <a:r>
              <a:rPr lang="en-US" dirty="0"/>
              <a:t>Section Title Here</a:t>
            </a:r>
          </a:p>
        </p:txBody>
      </p:sp>
      <p:sp>
        <p:nvSpPr>
          <p:cNvPr id="8" name="Text Placeholder 6"/>
          <p:cNvSpPr>
            <a:spLocks noGrp="1"/>
          </p:cNvSpPr>
          <p:nvPr>
            <p:ph type="body" sz="quarter" idx="10" hasCustomPrompt="1"/>
          </p:nvPr>
        </p:nvSpPr>
        <p:spPr>
          <a:xfrm>
            <a:off x="268050" y="2432892"/>
            <a:ext cx="2941638" cy="243164"/>
          </a:xfrm>
        </p:spPr>
        <p:txBody>
          <a:bodyPr lIns="0" tIns="0" rIns="0" bIns="0">
            <a:normAutofit/>
          </a:bodyPr>
          <a:lstStyle>
            <a:lvl1pPr marL="0" indent="0" algn="l">
              <a:buNone/>
              <a:defRPr sz="1400" b="0">
                <a:solidFill>
                  <a:srgbClr val="FAA634"/>
                </a:solidFill>
              </a:defRPr>
            </a:lvl1pPr>
          </a:lstStyle>
          <a:p>
            <a:pPr lvl="0"/>
            <a:r>
              <a:rPr lang="en-US" dirty="0"/>
              <a:t>Sub Title</a:t>
            </a:r>
          </a:p>
        </p:txBody>
      </p:sp>
    </p:spTree>
    <p:extLst>
      <p:ext uri="{BB962C8B-B14F-4D97-AF65-F5344CB8AC3E}">
        <p14:creationId xmlns:p14="http://schemas.microsoft.com/office/powerpoint/2010/main" val="53016656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Walki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a:p>
        </p:txBody>
      </p:sp>
      <p:sp>
        <p:nvSpPr>
          <p:cNvPr id="2" name="TextBox 1">
            <a:extLst>
              <a:ext uri="{FF2B5EF4-FFF2-40B4-BE49-F238E27FC236}">
                <a16:creationId xmlns:a16="http://schemas.microsoft.com/office/drawing/2014/main" id="{7BB63185-DD8E-B741-85A7-BD618CB4879D}"/>
              </a:ext>
            </a:extLst>
          </p:cNvPr>
          <p:cNvSpPr txBox="1"/>
          <p:nvPr userDrawn="1"/>
        </p:nvSpPr>
        <p:spPr>
          <a:xfrm>
            <a:off x="1035371" y="2037996"/>
            <a:ext cx="4105776" cy="727122"/>
          </a:xfrm>
          <a:prstGeom prst="rect">
            <a:avLst/>
          </a:prstGeom>
          <a:noFill/>
        </p:spPr>
        <p:txBody>
          <a:bodyPr wrap="square" rtlCol="0">
            <a:spAutoFit/>
          </a:bodyPr>
          <a:lstStyle/>
          <a:p>
            <a:r>
              <a:rPr lang="en-US" sz="4125"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 Amplify</a:t>
            </a:r>
          </a:p>
        </p:txBody>
      </p:sp>
      <p:pic>
        <p:nvPicPr>
          <p:cNvPr id="5" name="Picture 4">
            <a:extLst>
              <a:ext uri="{FF2B5EF4-FFF2-40B4-BE49-F238E27FC236}">
                <a16:creationId xmlns:a16="http://schemas.microsoft.com/office/drawing/2014/main" id="{E9D46FAD-72F0-3343-97A8-67E52BADDCAD}"/>
              </a:ext>
            </a:extLst>
          </p:cNvPr>
          <p:cNvPicPr>
            <a:picLocks noChangeAspect="1"/>
          </p:cNvPicPr>
          <p:nvPr userDrawn="1"/>
        </p:nvPicPr>
        <p:blipFill>
          <a:blip r:embed="rId2"/>
          <a:stretch>
            <a:fillRect/>
          </a:stretch>
        </p:blipFill>
        <p:spPr>
          <a:xfrm>
            <a:off x="5229150" y="1458829"/>
            <a:ext cx="2687563" cy="1850833"/>
          </a:xfrm>
          <a:prstGeom prst="rect">
            <a:avLst/>
          </a:prstGeom>
        </p:spPr>
      </p:pic>
      <p:sp>
        <p:nvSpPr>
          <p:cNvPr id="6" name="TextBox 5">
            <a:extLst>
              <a:ext uri="{FF2B5EF4-FFF2-40B4-BE49-F238E27FC236}">
                <a16:creationId xmlns:a16="http://schemas.microsoft.com/office/drawing/2014/main" id="{C12ECA6F-193F-B749-B6B6-78EB35A8D4F6}"/>
              </a:ext>
            </a:extLst>
          </p:cNvPr>
          <p:cNvSpPr txBox="1"/>
          <p:nvPr userDrawn="1"/>
        </p:nvSpPr>
        <p:spPr>
          <a:xfrm>
            <a:off x="1035371" y="2670760"/>
            <a:ext cx="3842586" cy="438582"/>
          </a:xfrm>
          <a:prstGeom prst="rect">
            <a:avLst/>
          </a:prstGeom>
          <a:noFill/>
        </p:spPr>
        <p:txBody>
          <a:bodyPr wrap="square" rtlCol="0">
            <a:spAutoFit/>
          </a:bodyPr>
          <a:lstStyle/>
          <a:p>
            <a:r>
              <a:rPr lang="en-US" sz="1125" b="0" i="0" dirty="0">
                <a:solidFill>
                  <a:srgbClr val="FFB502"/>
                </a:solidFill>
                <a:latin typeface="Amazon Ember Light" panose="020B0403020204020204" pitchFamily="34" charset="0"/>
                <a:ea typeface="Amazon Ember Light" panose="020B0403020204020204" pitchFamily="34" charset="0"/>
                <a:cs typeface="Amazon Ember Light" panose="020B0403020204020204" pitchFamily="34" charset="0"/>
              </a:rPr>
              <a:t>The foundation for your cloud-powered mobile &amp; web apps</a:t>
            </a:r>
          </a:p>
        </p:txBody>
      </p:sp>
    </p:spTree>
    <p:extLst>
      <p:ext uri="{BB962C8B-B14F-4D97-AF65-F5344CB8AC3E}">
        <p14:creationId xmlns:p14="http://schemas.microsoft.com/office/powerpoint/2010/main" val="5885656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9144001" cy="51435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9144000" cy="5141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7150" tIns="28575" rIns="57150" bIns="28575" numCol="1" anchor="t" anchorCtr="0" compatLnSpc="1">
            <a:prstTxWarp prst="textNoShape">
              <a:avLst/>
            </a:prstTxWarp>
          </a:bodyPr>
          <a:lstStyle/>
          <a:p>
            <a:endParaRPr lang="en-US" sz="1125"/>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8565" y="2067076"/>
            <a:ext cx="3659379" cy="914845"/>
          </a:xfrm>
          <a:prstGeom prst="rect">
            <a:avLst/>
          </a:prstGeom>
        </p:spPr>
      </p:pic>
    </p:spTree>
    <p:extLst>
      <p:ext uri="{BB962C8B-B14F-4D97-AF65-F5344CB8AC3E}">
        <p14:creationId xmlns:p14="http://schemas.microsoft.com/office/powerpoint/2010/main" val="1790929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9144000" cy="51435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202406" y="3071095"/>
            <a:ext cx="6536530"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202406" y="3354775"/>
            <a:ext cx="6536530"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433803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9144000" cy="51435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202406"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202406"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3609459" y="3071095"/>
            <a:ext cx="3131344"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3609459" y="3354775"/>
            <a:ext cx="3131344"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4192392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9144000" cy="51435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201930" y="1807284"/>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201930" y="1270599"/>
            <a:ext cx="6538873" cy="468590"/>
          </a:xfrm>
        </p:spPr>
        <p:txBody>
          <a:bodyPr vert="horz" wrap="square" lIns="182880" tIns="146304" rIns="182880" bIns="146304" rtlCol="0">
            <a:spAutoFit/>
          </a:bodyPr>
          <a:lstStyle>
            <a:lvl1pPr>
              <a:defRPr lang="en-US" sz="1250" spc="375"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20240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20240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3044867"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3044867"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5887328" y="3071095"/>
            <a:ext cx="2688828" cy="290228"/>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5887328" y="3354775"/>
            <a:ext cx="2688828" cy="608126"/>
          </a:xfrm>
        </p:spPr>
        <p:txBody>
          <a:bodyPr lIns="182880" tIns="146304" rIns="182880" bIns="146304">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lang="en-US" sz="15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1761345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39267" cy="674749"/>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52805667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7" y="217133"/>
            <a:ext cx="8739267"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7" y="891884"/>
            <a:ext cx="8739267"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60444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02406" y="217133"/>
            <a:ext cx="8739404" cy="674749"/>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2406" y="891884"/>
            <a:ext cx="8739404" cy="1795876"/>
          </a:xfrm>
          <a:prstGeom prst="rect">
            <a:avLst/>
          </a:prstGeo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a:lvl1pPr>
            <a:lvl2pPr marL="466430" indent="-214313">
              <a:spcAft>
                <a:spcPts val="500"/>
              </a:spcAft>
              <a:buFont typeface="Arial" panose="020B0604020202020204" pitchFamily="34" charset="0"/>
              <a:buChar char="•"/>
              <a:defRPr/>
            </a:lvl2pPr>
            <a:lvl3pPr marL="634508" indent="-214313">
              <a:spcAft>
                <a:spcPts val="500"/>
              </a:spcAft>
              <a:buFont typeface="Arial" panose="020B0604020202020204" pitchFamily="34" charset="0"/>
              <a:buChar char="•"/>
              <a:defRPr/>
            </a:lvl3pPr>
            <a:lvl4pPr marL="802586" indent="-214313">
              <a:spcAft>
                <a:spcPts val="500"/>
              </a:spcAft>
              <a:buFont typeface="Arial" panose="020B0604020202020204" pitchFamily="34" charset="0"/>
              <a:buChar char="•"/>
              <a:defRPr/>
            </a:lvl4pPr>
            <a:lvl5pPr marL="970664" indent="-214313">
              <a:spcAft>
                <a:spcPts val="5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873495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7" y="217133"/>
            <a:ext cx="8741403"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59" y="891882"/>
            <a:ext cx="4286250" cy="1795876"/>
          </a:xfrm>
        </p:spPr>
        <p:txBody>
          <a:bodyPr vert="horz" wrap="square" lIns="182880" tIns="146304" rIns="182880" bIns="146304" rtlCol="0">
            <a:spAutoFit/>
          </a:bodyPr>
          <a:lstStyle>
            <a:lvl1pPr>
              <a:spcAft>
                <a:spcPts val="500"/>
              </a:spcAft>
              <a:defRPr lang="en-US" dirty="0"/>
            </a:lvl1pPr>
            <a:lvl2pPr>
              <a:spcAft>
                <a:spcPts val="500"/>
              </a:spcAft>
              <a:defRPr lang="en-US" dirty="0"/>
            </a:lvl2pPr>
            <a:lvl3pPr>
              <a:spcAft>
                <a:spcPts val="500"/>
              </a:spcAft>
              <a:defRPr lang="en-US" dirty="0"/>
            </a:lvl3pPr>
            <a:lvl4pPr>
              <a:spcAft>
                <a:spcPts val="500"/>
              </a:spcAft>
              <a:defRPr lang="en-US" dirty="0"/>
            </a:lvl4pPr>
            <a:lvl5pPr>
              <a:spcAft>
                <a:spcPts val="5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25262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406" y="217133"/>
            <a:ext cx="8741404"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202406"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657560" y="891882"/>
            <a:ext cx="4286250" cy="1795876"/>
          </a:xfrm>
        </p:spPr>
        <p:txBody>
          <a:bodyPr vert="horz" wrap="square" lIns="182880" tIns="146304" rIns="182880" bIns="146304" rtlCol="0">
            <a:spAutoFit/>
          </a:bodyPr>
          <a:lstStyle>
            <a:lvl1pPr marL="285750" indent="-285750">
              <a:spcAft>
                <a:spcPts val="500"/>
              </a:spcAft>
              <a:buFont typeface="Arial" panose="020B0604020202020204" pitchFamily="34" charset="0"/>
              <a:buChar char="•"/>
              <a:defRPr lang="en-US" dirty="0"/>
            </a:lvl1pPr>
            <a:lvl2pPr marL="466430" indent="-214313">
              <a:spcAft>
                <a:spcPts val="500"/>
              </a:spcAft>
              <a:buFont typeface="Arial" panose="020B0604020202020204" pitchFamily="34" charset="0"/>
              <a:buChar char="•"/>
              <a:defRPr lang="en-US" dirty="0"/>
            </a:lvl2pPr>
            <a:lvl3pPr marL="634508" indent="-214313">
              <a:spcAft>
                <a:spcPts val="500"/>
              </a:spcAft>
              <a:buFont typeface="Arial" panose="020B0604020202020204" pitchFamily="34" charset="0"/>
              <a:buChar char="•"/>
              <a:defRPr lang="en-US" dirty="0"/>
            </a:lvl3pPr>
            <a:lvl4pPr marL="802586" indent="-214313">
              <a:spcAft>
                <a:spcPts val="500"/>
              </a:spcAft>
              <a:buFont typeface="Arial" panose="020B0604020202020204" pitchFamily="34" charset="0"/>
              <a:buChar char="•"/>
              <a:defRPr lang="en-US" dirty="0"/>
            </a:lvl4pPr>
            <a:lvl5pPr marL="970664" indent="-214313">
              <a:spcAft>
                <a:spcPts val="5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127385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68050" y="801726"/>
            <a:ext cx="8609496" cy="3558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48270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0" y="891882"/>
            <a:ext cx="8761095" cy="3572542"/>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201930" y="217133"/>
            <a:ext cx="8761095" cy="674749"/>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0" y="891882"/>
            <a:ext cx="4569023" cy="987963"/>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8105754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3363652" y="4712239"/>
            <a:ext cx="3595202" cy="21130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17133"/>
            <a:ext cx="3912869" cy="1011592"/>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795876"/>
          </a:xfrm>
          <a:prstGeom prst="rect">
            <a:avLst/>
          </a:prstGeom>
        </p:spPr>
        <p:txBody>
          <a:bodyPr vert="horz" wrap="square" lIns="182880" tIns="146304" rIns="182880" bIns="146304" rtlCol="0">
            <a:spAutoFit/>
          </a:bodyPr>
          <a:lstStyle>
            <a:lvl1pPr>
              <a:spcAft>
                <a:spcPts val="500"/>
              </a:spcAft>
              <a:defRPr/>
            </a:lvl1pPr>
            <a:lvl2pPr>
              <a:spcAft>
                <a:spcPts val="500"/>
              </a:spcAft>
              <a:defRPr/>
            </a:lvl2pPr>
            <a:lvl3pPr>
              <a:spcAft>
                <a:spcPts val="500"/>
              </a:spcAft>
              <a:defRPr/>
            </a:lvl3pPr>
            <a:lvl4pPr>
              <a:spcAft>
                <a:spcPts val="500"/>
              </a:spcAft>
              <a:defRPr/>
            </a:lvl4pPr>
            <a:lvl5pPr>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27635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201930" y="891882"/>
            <a:ext cx="4569023" cy="987963"/>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201930" y="217133"/>
            <a:ext cx="8761095" cy="674749"/>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379632583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2285519"/>
            <a:ext cx="9144000" cy="5724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8186716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9144000" cy="51435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39908611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9144000" cy="51435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01672"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15564066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9144000" cy="51435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202407" y="2153108"/>
            <a:ext cx="8067953" cy="814838"/>
          </a:xfrm>
          <a:noFill/>
        </p:spPr>
        <p:txBody>
          <a:bodyPr wrap="square" lIns="182880" tIns="146304" rIns="182880" bIns="146304" anchor="t" anchorCtr="0">
            <a:spAutoFit/>
          </a:bodyPr>
          <a:lstStyle>
            <a:lvl1pPr>
              <a:defRPr sz="3750" spc="-74"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Tree>
    <p:extLst>
      <p:ext uri="{BB962C8B-B14F-4D97-AF65-F5344CB8AC3E}">
        <p14:creationId xmlns:p14="http://schemas.microsoft.com/office/powerpoint/2010/main" val="34360133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597" y="1131094"/>
            <a:ext cx="8738997" cy="3026982"/>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435085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657560" y="1131094"/>
            <a:ext cx="4286250" cy="3089308"/>
          </a:xfrm>
        </p:spPr>
        <p:txBody>
          <a:bodyPr lIns="182880" tIns="146304" rIns="182880" bIns="146304"/>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202406" y="217133"/>
            <a:ext cx="8741404" cy="674749"/>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15899558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9144000" cy="51435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1759204" y="2455051"/>
            <a:ext cx="5625593" cy="1119537"/>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2530487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8050" y="995836"/>
            <a:ext cx="4212207" cy="3356356"/>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995836"/>
            <a:ext cx="4229346" cy="3356356"/>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p:cNvCxnSpPr/>
          <p:nvPr/>
        </p:nvCxnSpPr>
        <p:spPr>
          <a:xfrm>
            <a:off x="4568462"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514967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9144000" cy="51435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202406" y="1391245"/>
            <a:ext cx="6250781" cy="2002036"/>
          </a:xfrm>
        </p:spPr>
        <p:txBody>
          <a:bodyPr lIns="182880" tIns="146304" rIns="182880" bIns="146304"/>
          <a:lstStyle>
            <a:lvl1pPr marL="107156" indent="-107156" algn="l">
              <a:defRPr sz="3375">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2577108" y="3525403"/>
            <a:ext cx="3876080" cy="537840"/>
          </a:xfrm>
        </p:spPr>
        <p:txBody>
          <a:bodyPr lIns="182880" tIns="146304" rIns="182880" bIns="146304"/>
          <a:lstStyle>
            <a:lvl1pPr marL="142875" indent="0" algn="r">
              <a:buNone/>
              <a:defRPr sz="175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2577108" y="3876675"/>
            <a:ext cx="3876080" cy="537840"/>
          </a:xfrm>
        </p:spPr>
        <p:txBody>
          <a:bodyPr lIns="182880" tIns="146304" rIns="182880" bIns="146304"/>
          <a:lstStyle>
            <a:lvl1pPr marL="142875" indent="0" algn="r">
              <a:buNone/>
              <a:defRPr sz="1750" b="0">
                <a:solidFill>
                  <a:schemeClr val="tx1"/>
                </a:solidFill>
                <a:latin typeface="+mj-lt"/>
                <a:ea typeface="Amazon Ember Heavy" panose="020B0803020204020204" pitchFamily="34" charset="0"/>
                <a:cs typeface="Amazon Ember Heavy" panose="020B0803020204020204" pitchFamily="34" charset="0"/>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8355529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9144000" cy="51435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202407" y="2646995"/>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3333750" y="4747790"/>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71161"/>
            <a:ext cx="672188" cy="153259"/>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8413348" y="4714736"/>
            <a:ext cx="405736" cy="242569"/>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202407" y="2989901"/>
            <a:ext cx="3831524" cy="334330"/>
          </a:xfrm>
        </p:spPr>
        <p:txBody>
          <a:bodyPr lIns="182880" tIns="146304" rIns="182880" bIns="146304">
            <a:noAutofit/>
          </a:bodyPr>
          <a:lstStyle>
            <a:lvl1pPr marL="0" indent="0">
              <a:spcBef>
                <a:spcPts val="0"/>
              </a:spcBef>
              <a:buNone/>
              <a:defRPr lang="en-US" sz="175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13145786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Title_OneSpeaker">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01931" y="1456258"/>
            <a:ext cx="6538873" cy="1156607"/>
          </a:xfrm>
          <a:noFill/>
        </p:spPr>
        <p:txBody>
          <a:bodyPr lIns="182880" tIns="146304" rIns="182880" bIns="146304" anchor="t" anchorCtr="0"/>
          <a:lstStyle>
            <a:lvl1pPr>
              <a:defRPr sz="3375" spc="-74"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01929" y="2612864"/>
            <a:ext cx="6536530" cy="1040946"/>
          </a:xfrm>
        </p:spPr>
        <p:txBody>
          <a:bodyPr lIns="182880" tIns="146304" rIns="182880" bIns="146304">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01931" y="919572"/>
            <a:ext cx="6538873" cy="468590"/>
          </a:xfrm>
        </p:spPr>
        <p:txBody>
          <a:bodyPr vert="horz" wrap="square" lIns="182880" tIns="146304" rIns="182880" bIns="146304" rtlCol="0">
            <a:spAutoFit/>
          </a:bodyPr>
          <a:lstStyle>
            <a:lvl1pPr>
              <a:defRPr lang="en-US" sz="1250" spc="375" baseline="0" dirty="0">
                <a:solidFill>
                  <a:schemeClr val="bg1"/>
                </a:solidFill>
              </a:defRPr>
            </a:lvl1pPr>
          </a:lstStyle>
          <a:p>
            <a:pPr marL="0" lvl="0" indent="0">
              <a:buNone/>
            </a:pPr>
            <a:r>
              <a:rPr lang="en-US" dirty="0" err="1"/>
              <a:t>SessionID</a:t>
            </a:r>
            <a:endParaRPr lang="en-US" dirty="0"/>
          </a:p>
        </p:txBody>
      </p:sp>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white">
          <a:xfrm>
            <a:off x="76005" y="4810418"/>
            <a:ext cx="2994596" cy="10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56"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1996696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 Column Slid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8050"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sz="half" idx="10"/>
          </p:nvPr>
        </p:nvSpPr>
        <p:spPr>
          <a:xfrm>
            <a:off x="3191067"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1"/>
          </p:nvPr>
        </p:nvSpPr>
        <p:spPr>
          <a:xfrm>
            <a:off x="6101319" y="1377310"/>
            <a:ext cx="2776228" cy="2974882"/>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a:off x="3106063" y="995836"/>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6036559" y="1007977"/>
            <a:ext cx="0" cy="3356356"/>
          </a:xfrm>
          <a:prstGeom prst="line">
            <a:avLst/>
          </a:prstGeom>
          <a:ln w="9525" cmpd="sng">
            <a:solidFill>
              <a:srgbClr val="8D8C8E"/>
            </a:solidFill>
            <a:prstDash val="dash"/>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2"/>
          </p:nvPr>
        </p:nvSpPr>
        <p:spPr>
          <a:xfrm>
            <a:off x="268050" y="995364"/>
            <a:ext cx="2776228" cy="288925"/>
          </a:xfrm>
        </p:spPr>
        <p:txBody>
          <a:bodyPr anchor="ctr" anchorCtr="0"/>
          <a:lstStyle>
            <a:lvl1pPr marL="0" indent="0" algn="ctr">
              <a:buNone/>
              <a:defRPr b="1">
                <a:solidFill>
                  <a:srgbClr val="E6E7E8"/>
                </a:solidFill>
              </a:defRPr>
            </a:lvl1pPr>
          </a:lstStyle>
          <a:p>
            <a:pPr lvl="0"/>
            <a:r>
              <a:rPr lang="en-US"/>
              <a:t>Edit Master text styles</a:t>
            </a:r>
          </a:p>
        </p:txBody>
      </p:sp>
      <p:sp>
        <p:nvSpPr>
          <p:cNvPr id="13" name="Text Placeholder 11"/>
          <p:cNvSpPr>
            <a:spLocks noGrp="1"/>
          </p:cNvSpPr>
          <p:nvPr>
            <p:ph type="body" sz="quarter" idx="13"/>
          </p:nvPr>
        </p:nvSpPr>
        <p:spPr>
          <a:xfrm>
            <a:off x="3191067" y="995364"/>
            <a:ext cx="2776228" cy="288925"/>
          </a:xfrm>
        </p:spPr>
        <p:txBody>
          <a:bodyPr anchor="ctr" anchorCtr="0"/>
          <a:lstStyle>
            <a:lvl1pPr marL="0" indent="0" algn="ctr">
              <a:buNone/>
              <a:defRPr b="1">
                <a:solidFill>
                  <a:srgbClr val="E6E7E8"/>
                </a:solidFill>
              </a:defRPr>
            </a:lvl1pPr>
          </a:lstStyle>
          <a:p>
            <a:pPr lvl="0"/>
            <a:r>
              <a:rPr lang="en-US"/>
              <a:t>Edit Master text styles</a:t>
            </a:r>
          </a:p>
        </p:txBody>
      </p:sp>
      <p:sp>
        <p:nvSpPr>
          <p:cNvPr id="14" name="Text Placeholder 11"/>
          <p:cNvSpPr>
            <a:spLocks noGrp="1"/>
          </p:cNvSpPr>
          <p:nvPr>
            <p:ph type="body" sz="quarter" idx="14"/>
          </p:nvPr>
        </p:nvSpPr>
        <p:spPr>
          <a:xfrm>
            <a:off x="6101319" y="995364"/>
            <a:ext cx="2776228" cy="288925"/>
          </a:xfrm>
        </p:spPr>
        <p:txBody>
          <a:bodyPr anchor="ctr" anchorCtr="0"/>
          <a:lstStyle>
            <a:lvl1pPr marL="0" indent="0" algn="ctr">
              <a:buNone/>
              <a:defRPr b="1">
                <a:solidFill>
                  <a:srgbClr val="E6E7E8"/>
                </a:solidFill>
              </a:defRPr>
            </a:lvl1pPr>
          </a:lstStyle>
          <a:p>
            <a:pPr lvl="0"/>
            <a:r>
              <a:rPr lang="en-US"/>
              <a:t>Edit Master text styles</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9638046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18351535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Column Slide - Text/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3175000" y="1014412"/>
            <a:ext cx="5702546" cy="36493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268050" y="1014414"/>
            <a:ext cx="2772012" cy="481365"/>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14" name="Text Placeholder 13"/>
          <p:cNvSpPr>
            <a:spLocks noGrp="1"/>
          </p:cNvSpPr>
          <p:nvPr>
            <p:ph type="body" sz="quarter" idx="15"/>
          </p:nvPr>
        </p:nvSpPr>
        <p:spPr>
          <a:xfrm>
            <a:off x="268289" y="1587500"/>
            <a:ext cx="2771774" cy="3076221"/>
          </a:xfrm>
        </p:spPr>
        <p:txBody>
          <a:bodyPr>
            <a:normAutofit/>
          </a:bodyPr>
          <a:lstStyle>
            <a:lvl1pPr>
              <a:defRPr sz="1400"/>
            </a:lvl1pPr>
            <a:lvl2pPr>
              <a:defRPr sz="1200"/>
            </a:lvl2pPr>
            <a:lvl3pPr>
              <a:defRPr sz="1100"/>
            </a:lvl3pPr>
            <a:lvl4pPr>
              <a:defRPr sz="105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546" y="4654804"/>
            <a:ext cx="635000" cy="381000"/>
          </a:xfrm>
          <a:prstGeom prst="rect">
            <a:avLst/>
          </a:prstGeom>
        </p:spPr>
      </p:pic>
    </p:spTree>
    <p:extLst>
      <p:ext uri="{BB962C8B-B14F-4D97-AF65-F5344CB8AC3E}">
        <p14:creationId xmlns:p14="http://schemas.microsoft.com/office/powerpoint/2010/main" val="249575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B5CF4-0DA8-6343-88B6-1918AED4DBC6}"/>
              </a:ext>
            </a:extLst>
          </p:cNvPr>
          <p:cNvPicPr>
            <a:picLocks noChangeAspect="1"/>
          </p:cNvPicPr>
          <p:nvPr/>
        </p:nvPicPr>
        <p:blipFill>
          <a:blip r:embed="rId2"/>
          <a:stretch>
            <a:fillRect/>
          </a:stretch>
        </p:blipFill>
        <p:spPr>
          <a:xfrm>
            <a:off x="3613812" y="927981"/>
            <a:ext cx="1421384" cy="503581"/>
          </a:xfrm>
          <a:prstGeom prst="rect">
            <a:avLst/>
          </a:prstGeom>
        </p:spPr>
      </p:pic>
    </p:spTree>
    <p:extLst>
      <p:ext uri="{BB962C8B-B14F-4D97-AF65-F5344CB8AC3E}">
        <p14:creationId xmlns:p14="http://schemas.microsoft.com/office/powerpoint/2010/main" val="246258911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Six Content - Graphics">
    <p:bg>
      <p:bgPr>
        <a:solidFill>
          <a:srgbClr val="232F3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9"/>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9"/>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9"/>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3"/>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20" name="TextBox 3">
            <a:extLst>
              <a:ext uri="{FF2B5EF4-FFF2-40B4-BE49-F238E27FC236}">
                <a16:creationId xmlns:a16="http://schemas.microsoft.com/office/drawing/2014/main" id="{297A4BFA-EFB5-7944-B12C-3F70413508ED}"/>
              </a:ext>
            </a:extLst>
          </p:cNvPr>
          <p:cNvSpPr txBox="1">
            <a:spLocks noChangeArrowheads="1"/>
          </p:cNvSpPr>
          <p:nvPr userDrawn="1"/>
        </p:nvSpPr>
        <p:spPr bwMode="white">
          <a:xfrm>
            <a:off x="2950642" y="4873817"/>
            <a:ext cx="2977598"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bg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81540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theme" Target="../theme/theme2.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050" y="114869"/>
            <a:ext cx="8609496" cy="6868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8050" y="982753"/>
            <a:ext cx="8609496" cy="35586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p:nvSpPr>
        <p:spPr>
          <a:xfrm>
            <a:off x="120381" y="4858702"/>
            <a:ext cx="3089307" cy="215444"/>
          </a:xfrm>
          <a:prstGeom prst="rect">
            <a:avLst/>
          </a:prstGeom>
        </p:spPr>
        <p:txBody>
          <a:bodyPr wrap="none">
            <a:spAutoFit/>
          </a:bodyPr>
          <a:lstStyle/>
          <a:p>
            <a:r>
              <a:rPr lang="en-US" sz="800" dirty="0">
                <a:solidFill>
                  <a:schemeClr val="bg1"/>
                </a:solidFill>
              </a:rPr>
              <a:t>© 2020, Amazon Web Services, Inc. or its Affiliates. All rights reserved</a:t>
            </a:r>
            <a:endParaRPr lang="en-US" sz="2118" dirty="0">
              <a:solidFill>
                <a:schemeClr val="bg1"/>
              </a:solidFill>
            </a:endParaRPr>
          </a:p>
        </p:txBody>
      </p:sp>
      <p:grpSp>
        <p:nvGrpSpPr>
          <p:cNvPr id="5" name="Group 4">
            <a:extLst>
              <a:ext uri="{FF2B5EF4-FFF2-40B4-BE49-F238E27FC236}">
                <a16:creationId xmlns:a16="http://schemas.microsoft.com/office/drawing/2014/main" id="{D4CE507D-B883-0B4D-8FE4-467C50DDA5E2}"/>
              </a:ext>
            </a:extLst>
          </p:cNvPr>
          <p:cNvGrpSpPr/>
          <p:nvPr userDrawn="1"/>
        </p:nvGrpSpPr>
        <p:grpSpPr>
          <a:xfrm>
            <a:off x="336352" y="4619666"/>
            <a:ext cx="8485753" cy="316981"/>
            <a:chOff x="538162" y="7391466"/>
            <a:chExt cx="13577205" cy="507169"/>
          </a:xfrm>
        </p:grpSpPr>
        <p:grpSp>
          <p:nvGrpSpPr>
            <p:cNvPr id="6" name="Group 5">
              <a:extLst>
                <a:ext uri="{FF2B5EF4-FFF2-40B4-BE49-F238E27FC236}">
                  <a16:creationId xmlns:a16="http://schemas.microsoft.com/office/drawing/2014/main" id="{604588D0-CCC3-7547-8A96-E118FDD392EB}"/>
                </a:ext>
              </a:extLst>
            </p:cNvPr>
            <p:cNvGrpSpPr/>
            <p:nvPr userDrawn="1"/>
          </p:nvGrpSpPr>
          <p:grpSpPr>
            <a:xfrm>
              <a:off x="538162" y="7391466"/>
              <a:ext cx="8758239" cy="275867"/>
              <a:chOff x="538162" y="7391466"/>
              <a:chExt cx="8758239" cy="275867"/>
            </a:xfrm>
          </p:grpSpPr>
          <p:pic>
            <p:nvPicPr>
              <p:cNvPr id="8" name="Graphic 7">
                <a:extLst>
                  <a:ext uri="{FF2B5EF4-FFF2-40B4-BE49-F238E27FC236}">
                    <a16:creationId xmlns:a16="http://schemas.microsoft.com/office/drawing/2014/main" id="{E6F2C249-B8E1-6443-B1F4-DDC76B535692}"/>
                  </a:ext>
                </a:extLst>
              </p:cNvPr>
              <p:cNvPicPr>
                <a:picLocks noChangeAspect="1"/>
              </p:cNvPicPr>
              <p:nvPr userDrawn="1"/>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538162" y="7391466"/>
                <a:ext cx="1074737" cy="245040"/>
              </a:xfrm>
              <a:prstGeom prst="rect">
                <a:avLst/>
              </a:prstGeom>
            </p:spPr>
          </p:pic>
          <p:sp>
            <p:nvSpPr>
              <p:cNvPr id="9" name="TextBox 3">
                <a:extLst>
                  <a:ext uri="{FF2B5EF4-FFF2-40B4-BE49-F238E27FC236}">
                    <a16:creationId xmlns:a16="http://schemas.microsoft.com/office/drawing/2014/main" id="{D0CC3237-FEB3-E245-8EFE-53F149C3F6EA}"/>
                  </a:ext>
                </a:extLst>
              </p:cNvPr>
              <p:cNvSpPr txBox="1">
                <a:spLocks noChangeArrowheads="1"/>
              </p:cNvSpPr>
              <p:nvPr userDrawn="1"/>
            </p:nvSpPr>
            <p:spPr bwMode="auto">
              <a:xfrm>
                <a:off x="5334001" y="7528730"/>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7" name="Picture 6">
              <a:extLst>
                <a:ext uri="{FF2B5EF4-FFF2-40B4-BE49-F238E27FC236}">
                  <a16:creationId xmlns:a16="http://schemas.microsoft.com/office/drawing/2014/main" id="{273C07D0-2297-A547-A47B-EAAD9A5A2CBB}"/>
                </a:ext>
              </a:extLst>
            </p:cNvPr>
            <p:cNvPicPr>
              <a:picLocks noChangeAspect="1"/>
            </p:cNvPicPr>
            <p:nvPr userDrawn="1"/>
          </p:nvPicPr>
          <p:blipFill>
            <a:blip r:embed="rId24">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41096" y="7434072"/>
              <a:ext cx="774271" cy="464563"/>
            </a:xfrm>
            <a:prstGeom prst="rect">
              <a:avLst/>
            </a:prstGeom>
          </p:spPr>
        </p:pic>
      </p:grpSp>
    </p:spTree>
    <p:extLst>
      <p:ext uri="{BB962C8B-B14F-4D97-AF65-F5344CB8AC3E}">
        <p14:creationId xmlns:p14="http://schemas.microsoft.com/office/powerpoint/2010/main" val="428178704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4" r:id="rId9"/>
    <p:sldLayoutId id="2147483705" r:id="rId10"/>
    <p:sldLayoutId id="2147483706" r:id="rId11"/>
    <p:sldLayoutId id="2147483709" r:id="rId12"/>
    <p:sldLayoutId id="2147483691" r:id="rId13"/>
    <p:sldLayoutId id="2147483682" r:id="rId14"/>
    <p:sldLayoutId id="2147483686" r:id="rId15"/>
    <p:sldLayoutId id="2147483715" r:id="rId16"/>
    <p:sldLayoutId id="2147483728" r:id="rId17"/>
    <p:sldLayoutId id="2147483729" r:id="rId18"/>
    <p:sldLayoutId id="2147483730" r:id="rId19"/>
    <p:sldLayoutId id="2147483754" r:id="rId20"/>
  </p:sldLayoutIdLst>
  <p:transition>
    <p:fade/>
  </p:transition>
  <p:hf sldNum="0" hdr="0" ftr="0" dt="0"/>
  <p:txStyles>
    <p:titleStyle>
      <a:lvl1pPr algn="l" defTabSz="457200" rtl="0" eaLnBrk="1" latinLnBrk="0" hangingPunct="1">
        <a:spcBef>
          <a:spcPct val="0"/>
        </a:spcBef>
        <a:buNone/>
        <a:defRPr sz="2400" b="1" kern="1200">
          <a:solidFill>
            <a:schemeClr val="bg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4"/>
            <a:ext cx="8740141" cy="153939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418042"/>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Lst>
  <p:transition>
    <p:fade/>
  </p:transition>
  <p:hf hdr="0" dt="0"/>
  <p:txStyles>
    <p:titleStyle>
      <a:lvl1pPr algn="l" defTabSz="685799" rtl="0" eaLnBrk="1" latinLnBrk="0" hangingPunct="1">
        <a:lnSpc>
          <a:spcPct val="90000"/>
        </a:lnSpc>
        <a:spcBef>
          <a:spcPct val="0"/>
        </a:spcBef>
        <a:buNone/>
        <a:defRPr lang="en-US" sz="3000" b="0" kern="1200" cap="none" spc="-75"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27.sv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svg"/><Relationship Id="rId2" Type="http://schemas.openxmlformats.org/officeDocument/2006/relationships/notesSlide" Target="../notesSlides/notesSlide28.xml"/><Relationship Id="rId16" Type="http://schemas.openxmlformats.org/officeDocument/2006/relationships/image" Target="../media/image58.png"/><Relationship Id="rId1" Type="http://schemas.openxmlformats.org/officeDocument/2006/relationships/slideLayout" Target="../slideLayouts/slideLayout16.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tiff"/><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3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aws-amplify" TargetMode="External"/><Relationship Id="rId3" Type="http://schemas.openxmlformats.org/officeDocument/2006/relationships/hyperlink" Target="https://aws.amazon.com/blogs/mobile/announcing-the-new-predictions-category-in-amplify-framework/" TargetMode="External"/><Relationship Id="rId7" Type="http://schemas.openxmlformats.org/officeDocument/2006/relationships/hyperlink" Target="https://amplify.aws/community/"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hyperlink" Target="https://aws-amplify.github.io/docs/js/predictions" TargetMode="External"/><Relationship Id="rId5" Type="http://schemas.openxmlformats.org/officeDocument/2006/relationships/hyperlink" Target="https://aws-amplify.github.io/" TargetMode="External"/><Relationship Id="rId4" Type="http://schemas.openxmlformats.org/officeDocument/2006/relationships/hyperlink" Target="https://aws.amazon.com/blogs/mobile/amplify-cli-announces-new-graphql-transform-feature-for-orchestrating-multiple-ai-ml-use-cas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4836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548AF-79E9-BE41-835E-033F6C6CBD59}"/>
              </a:ext>
            </a:extLst>
          </p:cNvPr>
          <p:cNvSpPr txBox="1">
            <a:spLocks/>
          </p:cNvSpPr>
          <p:nvPr/>
        </p:nvSpPr>
        <p:spPr bwMode="white">
          <a:xfrm>
            <a:off x="242277" y="135441"/>
            <a:ext cx="8205304" cy="567905"/>
          </a:xfrm>
          <a:prstGeom prst="rect">
            <a:avLst/>
          </a:prstGeom>
          <a:noFill/>
        </p:spPr>
        <p:txBody>
          <a:bodyPr vert="horz" lIns="182880" tIns="146304" rIns="182880" bIns="146304" rtlCol="0" anchor="t" anchorCtr="0">
            <a:noAutofit/>
          </a:bodyPr>
          <a:lstStyle>
            <a:lvl1pPr algn="l" defTabSz="457200" rtl="0" eaLnBrk="1" latinLnBrk="0" hangingPunct="1">
              <a:spcBef>
                <a:spcPct val="0"/>
              </a:spcBef>
              <a:buNone/>
              <a:defRPr sz="3375" b="1" kern="1200" spc="-74" baseline="0">
                <a:solidFill>
                  <a:schemeClr val="bg1"/>
                </a:solidFill>
                <a:latin typeface="Arial"/>
                <a:ea typeface="+mj-ea"/>
                <a:cs typeface="Arial"/>
              </a:defRPr>
            </a:lvl1p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How is this different?</a:t>
            </a:r>
          </a:p>
        </p:txBody>
      </p:sp>
      <p:pic>
        <p:nvPicPr>
          <p:cNvPr id="5" name="Picture 4">
            <a:extLst>
              <a:ext uri="{FF2B5EF4-FFF2-40B4-BE49-F238E27FC236}">
                <a16:creationId xmlns:a16="http://schemas.microsoft.com/office/drawing/2014/main" id="{026E65EA-F0B2-484E-90E8-34CA085B8AEF}"/>
              </a:ext>
            </a:extLst>
          </p:cNvPr>
          <p:cNvPicPr>
            <a:picLocks noChangeAspect="1"/>
          </p:cNvPicPr>
          <p:nvPr/>
        </p:nvPicPr>
        <p:blipFill>
          <a:blip r:embed="rId3"/>
          <a:stretch>
            <a:fillRect/>
          </a:stretch>
        </p:blipFill>
        <p:spPr>
          <a:xfrm>
            <a:off x="1796701" y="1040499"/>
            <a:ext cx="1200949" cy="827053"/>
          </a:xfrm>
          <a:prstGeom prst="rect">
            <a:avLst/>
          </a:prstGeom>
        </p:spPr>
      </p:pic>
      <p:sp>
        <p:nvSpPr>
          <p:cNvPr id="6" name="TextBox 5">
            <a:extLst>
              <a:ext uri="{FF2B5EF4-FFF2-40B4-BE49-F238E27FC236}">
                <a16:creationId xmlns:a16="http://schemas.microsoft.com/office/drawing/2014/main" id="{8B764703-234D-9948-A773-1AEFC10FE727}"/>
              </a:ext>
            </a:extLst>
          </p:cNvPr>
          <p:cNvSpPr txBox="1"/>
          <p:nvPr/>
        </p:nvSpPr>
        <p:spPr>
          <a:xfrm>
            <a:off x="887950" y="2075201"/>
            <a:ext cx="3018455" cy="1605055"/>
          </a:xfrm>
          <a:prstGeom prst="rect">
            <a:avLst/>
          </a:prstGeom>
          <a:noFill/>
        </p:spPr>
        <p:txBody>
          <a:bodyPr wrap="none" lIns="114300" tIns="91440" rIns="114300" bIns="91440" rtlCol="0">
            <a:spAutoFit/>
          </a:bodyPr>
          <a:lstStyle/>
          <a:p>
            <a:pPr algn="ctr">
              <a:lnSpc>
                <a:spcPct val="90000"/>
              </a:lnSpc>
              <a:spcAft>
                <a:spcPts val="1125"/>
              </a:spcAft>
            </a:pP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Amplify Clients</a:t>
            </a:r>
          </a:p>
          <a:p>
            <a:pPr algn="ctr">
              <a:lnSpc>
                <a:spcPct val="90000"/>
              </a:lnSpc>
              <a:spcAft>
                <a:spcPts val="1125"/>
              </a:spcAft>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Use-case centric</a:t>
            </a:r>
          </a:p>
          <a:p>
            <a:pPr algn="ctr">
              <a:lnSpc>
                <a:spcPct val="90000"/>
              </a:lnSpc>
              <a:spcAft>
                <a:spcPts val="1125"/>
              </a:spcAft>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Declarative abstractions</a:t>
            </a:r>
          </a:p>
          <a:p>
            <a:pPr algn="ctr">
              <a:lnSpc>
                <a:spcPct val="90000"/>
              </a:lnSpc>
              <a:spcAft>
                <a:spcPts val="1125"/>
              </a:spcAft>
            </a:pPr>
            <a:r>
              <a:rPr lang="en-US" sz="12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(E.g. </a:t>
            </a:r>
            <a:r>
              <a:rPr lang="en-US" sz="1200" dirty="0" err="1">
                <a:solidFill>
                  <a:srgbClr val="FFC000"/>
                </a:solidFill>
                <a:latin typeface="Amazon Ember" panose="020B0603020204020204" pitchFamily="34" charset="0"/>
                <a:ea typeface="Amazon Ember" panose="020B0603020204020204" pitchFamily="34" charset="0"/>
                <a:cs typeface="Amazon Ember" panose="020B0603020204020204" pitchFamily="34" charset="0"/>
              </a:rPr>
              <a:t>Storage.put</a:t>
            </a:r>
            <a:r>
              <a:rPr lang="en-US" sz="12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a:t>
            </a:r>
          </a:p>
        </p:txBody>
      </p:sp>
      <p:pic>
        <p:nvPicPr>
          <p:cNvPr id="7" name="Graphic 6">
            <a:extLst>
              <a:ext uri="{FF2B5EF4-FFF2-40B4-BE49-F238E27FC236}">
                <a16:creationId xmlns:a16="http://schemas.microsoft.com/office/drawing/2014/main" id="{8417A78A-6E4A-F145-90C2-4A5C5A069D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7464" y="983712"/>
            <a:ext cx="940625" cy="940625"/>
          </a:xfrm>
          <a:prstGeom prst="rect">
            <a:avLst/>
          </a:prstGeom>
        </p:spPr>
      </p:pic>
      <p:sp>
        <p:nvSpPr>
          <p:cNvPr id="14" name="TextBox 13">
            <a:extLst>
              <a:ext uri="{FF2B5EF4-FFF2-40B4-BE49-F238E27FC236}">
                <a16:creationId xmlns:a16="http://schemas.microsoft.com/office/drawing/2014/main" id="{9D49F0C4-8EC2-DA4E-96E5-886A91F98373}"/>
              </a:ext>
            </a:extLst>
          </p:cNvPr>
          <p:cNvSpPr txBox="1"/>
          <p:nvPr/>
        </p:nvSpPr>
        <p:spPr>
          <a:xfrm>
            <a:off x="4775811" y="2075201"/>
            <a:ext cx="3383939" cy="1611980"/>
          </a:xfrm>
          <a:prstGeom prst="rect">
            <a:avLst/>
          </a:prstGeom>
          <a:noFill/>
        </p:spPr>
        <p:txBody>
          <a:bodyPr wrap="none" lIns="114300" tIns="91440" rIns="114300" bIns="91440" rtlCol="0">
            <a:spAutoFit/>
          </a:bodyPr>
          <a:lstStyle/>
          <a:p>
            <a:pPr algn="ctr">
              <a:lnSpc>
                <a:spcPct val="90000"/>
              </a:lnSpc>
              <a:spcAft>
                <a:spcPts val="1125"/>
              </a:spcAft>
            </a:pPr>
            <a:r>
              <a:rPr lang="en-US" sz="2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Mobile SDKs</a:t>
            </a:r>
          </a:p>
          <a:p>
            <a:pPr algn="ctr">
              <a:lnSpc>
                <a:spcPct val="90000"/>
              </a:lnSpc>
              <a:spcAft>
                <a:spcPts val="1125"/>
              </a:spcAft>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Service centric</a:t>
            </a:r>
          </a:p>
          <a:p>
            <a:pPr algn="ctr">
              <a:lnSpc>
                <a:spcPct val="90000"/>
              </a:lnSpc>
              <a:spcAft>
                <a:spcPts val="1125"/>
              </a:spcAft>
            </a:pPr>
            <a:r>
              <a:rPr lang="en-US" sz="2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Low level generated</a:t>
            </a:r>
          </a:p>
          <a:p>
            <a:pPr algn="ctr">
              <a:lnSpc>
                <a:spcPct val="90000"/>
              </a:lnSpc>
              <a:spcAft>
                <a:spcPts val="1125"/>
              </a:spcAft>
            </a:pPr>
            <a:r>
              <a:rPr lang="en-US" sz="1200"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(E.g. AWSS3TransferUtilityUploadExpression)</a:t>
            </a:r>
          </a:p>
        </p:txBody>
      </p:sp>
      <p:sp>
        <p:nvSpPr>
          <p:cNvPr id="15" name="TextBox 14">
            <a:extLst>
              <a:ext uri="{FF2B5EF4-FFF2-40B4-BE49-F238E27FC236}">
                <a16:creationId xmlns:a16="http://schemas.microsoft.com/office/drawing/2014/main" id="{54AF99D5-E0AE-6849-B654-9F34C76CABAA}"/>
              </a:ext>
            </a:extLst>
          </p:cNvPr>
          <p:cNvSpPr txBox="1"/>
          <p:nvPr/>
        </p:nvSpPr>
        <p:spPr>
          <a:xfrm>
            <a:off x="2627493" y="3894830"/>
            <a:ext cx="4010842" cy="572464"/>
          </a:xfrm>
          <a:prstGeom prst="rect">
            <a:avLst/>
          </a:prstGeom>
          <a:noFill/>
        </p:spPr>
        <p:txBody>
          <a:bodyPr wrap="none" lIns="182880" tIns="146304" rIns="182880" bIns="146304" rtlCol="0">
            <a:spAutoFit/>
          </a:bodyPr>
          <a:lstStyle/>
          <a:p>
            <a:pPr>
              <a:lnSpc>
                <a:spcPct val="90000"/>
              </a:lnSpc>
              <a:spcAft>
                <a:spcPts val="1800"/>
              </a:spcAft>
            </a:pPr>
            <a:r>
              <a:rPr lang="en-US" sz="2000" dirty="0">
                <a:solidFill>
                  <a:schemeClr val="bg1"/>
                </a:solidFill>
              </a:rPr>
              <a:t>Both can be used in the same app.</a:t>
            </a:r>
          </a:p>
        </p:txBody>
      </p:sp>
    </p:spTree>
    <p:extLst>
      <p:ext uri="{BB962C8B-B14F-4D97-AF65-F5344CB8AC3E}">
        <p14:creationId xmlns:p14="http://schemas.microsoft.com/office/powerpoint/2010/main" val="13591196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405" y="113075"/>
            <a:ext cx="4866551" cy="782641"/>
          </a:xfrm>
        </p:spPr>
        <p:txBody>
          <a:bodyPr>
            <a:norm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Amplify Framework</a:t>
            </a:r>
          </a:p>
        </p:txBody>
      </p:sp>
      <p:pic>
        <p:nvPicPr>
          <p:cNvPr id="5" name="Picture 4">
            <a:extLst>
              <a:ext uri="{FF2B5EF4-FFF2-40B4-BE49-F238E27FC236}">
                <a16:creationId xmlns:a16="http://schemas.microsoft.com/office/drawing/2014/main" id="{45CD794C-3B07-C44A-A64B-65A09C3FB38E}"/>
              </a:ext>
            </a:extLst>
          </p:cNvPr>
          <p:cNvPicPr>
            <a:picLocks noChangeAspect="1"/>
          </p:cNvPicPr>
          <p:nvPr/>
        </p:nvPicPr>
        <p:blipFill>
          <a:blip r:embed="rId3"/>
          <a:stretch>
            <a:fillRect/>
          </a:stretch>
        </p:blipFill>
        <p:spPr>
          <a:xfrm>
            <a:off x="523362" y="1921305"/>
            <a:ext cx="2321789" cy="1598936"/>
          </a:xfrm>
          <a:prstGeom prst="rect">
            <a:avLst/>
          </a:prstGeom>
        </p:spPr>
      </p:pic>
      <p:sp>
        <p:nvSpPr>
          <p:cNvPr id="6" name="Content Placeholder 2">
            <a:extLst>
              <a:ext uri="{FF2B5EF4-FFF2-40B4-BE49-F238E27FC236}">
                <a16:creationId xmlns:a16="http://schemas.microsoft.com/office/drawing/2014/main" id="{2A70CCC3-F832-BD48-9829-379335B2D770}"/>
              </a:ext>
            </a:extLst>
          </p:cNvPr>
          <p:cNvSpPr txBox="1">
            <a:spLocks/>
          </p:cNvSpPr>
          <p:nvPr/>
        </p:nvSpPr>
        <p:spPr>
          <a:xfrm>
            <a:off x="3675635" y="1315689"/>
            <a:ext cx="4945003" cy="2941973"/>
          </a:xfrm>
          <a:prstGeom prst="rect">
            <a:avLst/>
          </a:prstGeom>
        </p:spPr>
        <p:txBody>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rgbClr val="FFC000"/>
              </a:buCl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Open source </a:t>
            </a:r>
          </a:p>
          <a:p>
            <a:pPr>
              <a:buClr>
                <a:srgbClr val="FFC000"/>
              </a:buCl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Opiniated</a:t>
            </a:r>
          </a:p>
          <a:p>
            <a:pPr>
              <a:buClr>
                <a:srgbClr val="FFC000"/>
              </a:buCl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Categories based high level abstractions</a:t>
            </a:r>
          </a:p>
          <a:p>
            <a:pPr>
              <a:buClr>
                <a:srgbClr val="FFC000"/>
              </a:buCl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Declarative</a:t>
            </a:r>
          </a:p>
          <a:p>
            <a:pPr>
              <a:buClr>
                <a:srgbClr val="FFC000"/>
              </a:buCl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Best practices built-in</a:t>
            </a:r>
          </a:p>
          <a:p>
            <a:pPr>
              <a:buClr>
                <a:srgbClr val="FFC000"/>
              </a:buCl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Escape hatches</a:t>
            </a:r>
          </a:p>
          <a:p>
            <a:pPr>
              <a:buClr>
                <a:srgbClr val="FFC000"/>
              </a:buClr>
              <a:buFont typeface="Wingdings" pitchFamily="2" charset="2"/>
              <a:buChar char="ü"/>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buFont typeface="Wingdings" pitchFamily="2" charset="2"/>
              <a:buChar char="ü"/>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buFont typeface="Wingdings" pitchFamily="2" charset="2"/>
              <a:buChar char="ü"/>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buFont typeface="Wingdings" pitchFamily="2" charset="2"/>
              <a:buChar char="ü"/>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450104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405" y="113075"/>
            <a:ext cx="7067971" cy="782641"/>
          </a:xfrm>
        </p:spPr>
        <p:txBody>
          <a:bodyPr>
            <a:no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Amplify Framework - Capabilities</a:t>
            </a:r>
          </a:p>
        </p:txBody>
      </p:sp>
      <p:sp>
        <p:nvSpPr>
          <p:cNvPr id="7" name="TextBox 6">
            <a:extLst>
              <a:ext uri="{FF2B5EF4-FFF2-40B4-BE49-F238E27FC236}">
                <a16:creationId xmlns:a16="http://schemas.microsoft.com/office/drawing/2014/main" id="{48E22F65-2A73-D147-8601-116C0AF1E4CB}"/>
              </a:ext>
            </a:extLst>
          </p:cNvPr>
          <p:cNvSpPr txBox="1"/>
          <p:nvPr/>
        </p:nvSpPr>
        <p:spPr>
          <a:xfrm>
            <a:off x="690924" y="2270200"/>
            <a:ext cx="1556438" cy="877163"/>
          </a:xfrm>
          <a:prstGeom prst="rect">
            <a:avLst/>
          </a:prstGeom>
          <a:noFill/>
          <a:ln>
            <a:solidFill>
              <a:srgbClr val="FFC000"/>
            </a:solidFill>
          </a:ln>
        </p:spPr>
        <p:txBody>
          <a:bodyPr wrap="square" lIns="182880" tIns="91440" bIns="91440" rtlCol="0">
            <a:spAutoFit/>
          </a:bodyPr>
          <a:lstStyle/>
          <a:p>
            <a:r>
              <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Analytics</a:t>
            </a:r>
          </a:p>
          <a:p>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Track user sessions, custom user attributes and in-app metrics</a:t>
            </a:r>
          </a:p>
        </p:txBody>
      </p:sp>
      <p:sp>
        <p:nvSpPr>
          <p:cNvPr id="8" name="TextBox 7">
            <a:extLst>
              <a:ext uri="{FF2B5EF4-FFF2-40B4-BE49-F238E27FC236}">
                <a16:creationId xmlns:a16="http://schemas.microsoft.com/office/drawing/2014/main" id="{8C0D2A69-C281-B940-B8A1-3ECD7D72028D}"/>
              </a:ext>
            </a:extLst>
          </p:cNvPr>
          <p:cNvSpPr txBox="1"/>
          <p:nvPr/>
        </p:nvSpPr>
        <p:spPr>
          <a:xfrm>
            <a:off x="2590558" y="2285589"/>
            <a:ext cx="1556438" cy="861774"/>
          </a:xfrm>
          <a:prstGeom prst="rect">
            <a:avLst/>
          </a:prstGeom>
          <a:noFill/>
          <a:ln>
            <a:solidFill>
              <a:srgbClr val="FFC000"/>
            </a:solidFill>
          </a:ln>
        </p:spPr>
        <p:txBody>
          <a:bodyPr wrap="square" lIns="182880" tIns="91440" bIns="91440" rtlCol="0">
            <a:spAutoFit/>
          </a:bodyPr>
          <a:lstStyle/>
          <a:p>
            <a:r>
              <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API</a:t>
            </a:r>
          </a:p>
          <a:p>
            <a:endPar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HTTP requests using REST and </a:t>
            </a:r>
            <a:r>
              <a:rPr lang="en-US" sz="8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GraphQL</a:t>
            </a: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with support for real-time data</a:t>
            </a:r>
          </a:p>
        </p:txBody>
      </p:sp>
      <p:sp>
        <p:nvSpPr>
          <p:cNvPr id="9" name="TextBox 8">
            <a:extLst>
              <a:ext uri="{FF2B5EF4-FFF2-40B4-BE49-F238E27FC236}">
                <a16:creationId xmlns:a16="http://schemas.microsoft.com/office/drawing/2014/main" id="{7FDEA77D-107E-634F-8AB9-2EF54DB911BB}"/>
              </a:ext>
            </a:extLst>
          </p:cNvPr>
          <p:cNvSpPr txBox="1"/>
          <p:nvPr/>
        </p:nvSpPr>
        <p:spPr>
          <a:xfrm>
            <a:off x="4597759" y="2254811"/>
            <a:ext cx="1556438" cy="892552"/>
          </a:xfrm>
          <a:prstGeom prst="rect">
            <a:avLst/>
          </a:prstGeom>
          <a:noFill/>
          <a:ln>
            <a:solidFill>
              <a:srgbClr val="FFC000"/>
            </a:solidFill>
          </a:ln>
        </p:spPr>
        <p:txBody>
          <a:bodyPr wrap="square" lIns="182880" tIns="91440" bIns="91440" rtlCol="0">
            <a:spAutoFit/>
          </a:bodyPr>
          <a:lstStyle/>
          <a:p>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Auth</a:t>
            </a:r>
          </a:p>
          <a:p>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8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AuthN</a:t>
            </a: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 </a:t>
            </a:r>
            <a:r>
              <a:rPr lang="en-US" sz="8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AuthZ</a:t>
            </a:r>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library with prebuilt UI components for your app</a:t>
            </a:r>
          </a:p>
        </p:txBody>
      </p:sp>
      <p:sp>
        <p:nvSpPr>
          <p:cNvPr id="10" name="TextBox 9">
            <a:extLst>
              <a:ext uri="{FF2B5EF4-FFF2-40B4-BE49-F238E27FC236}">
                <a16:creationId xmlns:a16="http://schemas.microsoft.com/office/drawing/2014/main" id="{38BC6176-1147-4641-8867-FCA7279B9833}"/>
              </a:ext>
            </a:extLst>
          </p:cNvPr>
          <p:cNvSpPr txBox="1"/>
          <p:nvPr/>
        </p:nvSpPr>
        <p:spPr>
          <a:xfrm>
            <a:off x="2644339" y="1012211"/>
            <a:ext cx="1448870" cy="938719"/>
          </a:xfrm>
          <a:prstGeom prst="rect">
            <a:avLst/>
          </a:prstGeom>
          <a:noFill/>
          <a:ln>
            <a:solidFill>
              <a:srgbClr val="FFC000"/>
            </a:solidFill>
          </a:ln>
        </p:spPr>
        <p:txBody>
          <a:bodyPr wrap="square" lIns="182880" tIns="91440" bIns="91440" rtlCol="0">
            <a:spAutoFit/>
          </a:bodyPr>
          <a:lstStyle/>
          <a:p>
            <a:r>
              <a:rPr lang="en-US" sz="11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DataStore</a:t>
            </a:r>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7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On-device persistent storage that automatically synchronizes data between you apps and the cloud.</a:t>
            </a:r>
          </a:p>
        </p:txBody>
      </p:sp>
      <p:sp>
        <p:nvSpPr>
          <p:cNvPr id="11" name="TextBox 10">
            <a:extLst>
              <a:ext uri="{FF2B5EF4-FFF2-40B4-BE49-F238E27FC236}">
                <a16:creationId xmlns:a16="http://schemas.microsoft.com/office/drawing/2014/main" id="{DBB5225C-DE6A-8642-8564-407622E7E566}"/>
              </a:ext>
            </a:extLst>
          </p:cNvPr>
          <p:cNvSpPr txBox="1"/>
          <p:nvPr/>
        </p:nvSpPr>
        <p:spPr>
          <a:xfrm>
            <a:off x="6604960" y="2254811"/>
            <a:ext cx="1556438" cy="877163"/>
          </a:xfrm>
          <a:prstGeom prst="rect">
            <a:avLst/>
          </a:prstGeom>
          <a:noFill/>
          <a:ln>
            <a:solidFill>
              <a:srgbClr val="FFC000"/>
            </a:solidFill>
          </a:ln>
        </p:spPr>
        <p:txBody>
          <a:bodyPr wrap="square" lIns="182880" tIns="91440" bIns="91440" rtlCol="0">
            <a:spAutoFit/>
          </a:bodyPr>
          <a:lstStyle/>
          <a:p>
            <a:r>
              <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Interactions</a:t>
            </a:r>
          </a:p>
          <a:p>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Conversational bots powered by deep learning technologies</a:t>
            </a:r>
          </a:p>
        </p:txBody>
      </p:sp>
      <p:sp>
        <p:nvSpPr>
          <p:cNvPr id="12" name="TextBox 11">
            <a:extLst>
              <a:ext uri="{FF2B5EF4-FFF2-40B4-BE49-F238E27FC236}">
                <a16:creationId xmlns:a16="http://schemas.microsoft.com/office/drawing/2014/main" id="{B36CF5A5-547C-9941-8E4E-F85094F72613}"/>
              </a:ext>
            </a:extLst>
          </p:cNvPr>
          <p:cNvSpPr txBox="1"/>
          <p:nvPr/>
        </p:nvSpPr>
        <p:spPr>
          <a:xfrm>
            <a:off x="690924" y="3504767"/>
            <a:ext cx="1556438" cy="877163"/>
          </a:xfrm>
          <a:prstGeom prst="rect">
            <a:avLst/>
          </a:prstGeom>
          <a:noFill/>
          <a:ln>
            <a:solidFill>
              <a:srgbClr val="FFC000"/>
            </a:solidFill>
          </a:ln>
        </p:spPr>
        <p:txBody>
          <a:bodyPr wrap="square" lIns="182880" tIns="91440" bIns="91440" rtlCol="0">
            <a:spAutoFit/>
          </a:bodyPr>
          <a:lstStyle/>
          <a:p>
            <a:r>
              <a:rPr lang="en-US" sz="105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PubSub</a:t>
            </a:r>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Connect your app to message-oriented middleware on the cloud</a:t>
            </a:r>
          </a:p>
        </p:txBody>
      </p:sp>
      <p:sp>
        <p:nvSpPr>
          <p:cNvPr id="13" name="TextBox 12">
            <a:extLst>
              <a:ext uri="{FF2B5EF4-FFF2-40B4-BE49-F238E27FC236}">
                <a16:creationId xmlns:a16="http://schemas.microsoft.com/office/drawing/2014/main" id="{CC1AF90E-C4AF-2C40-8DCF-FED3A88A8BFC}"/>
              </a:ext>
            </a:extLst>
          </p:cNvPr>
          <p:cNvSpPr txBox="1"/>
          <p:nvPr/>
        </p:nvSpPr>
        <p:spPr>
          <a:xfrm>
            <a:off x="2590555" y="3507652"/>
            <a:ext cx="1556439" cy="877163"/>
          </a:xfrm>
          <a:prstGeom prst="rect">
            <a:avLst/>
          </a:prstGeom>
          <a:noFill/>
          <a:ln>
            <a:solidFill>
              <a:srgbClr val="FFC000"/>
            </a:solidFill>
          </a:ln>
        </p:spPr>
        <p:txBody>
          <a:bodyPr wrap="square" lIns="182880" tIns="91440" bIns="91440" rtlCol="0">
            <a:spAutoFit/>
          </a:bodyPr>
          <a:lstStyle/>
          <a:p>
            <a:r>
              <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Notifications</a:t>
            </a:r>
          </a:p>
          <a:p>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Push notifications with campaign analytics and targeting</a:t>
            </a:r>
          </a:p>
        </p:txBody>
      </p:sp>
      <p:sp>
        <p:nvSpPr>
          <p:cNvPr id="14" name="TextBox 13">
            <a:extLst>
              <a:ext uri="{FF2B5EF4-FFF2-40B4-BE49-F238E27FC236}">
                <a16:creationId xmlns:a16="http://schemas.microsoft.com/office/drawing/2014/main" id="{0F01E885-A0CC-4140-B30B-6D72AD296599}"/>
              </a:ext>
            </a:extLst>
          </p:cNvPr>
          <p:cNvSpPr txBox="1"/>
          <p:nvPr/>
        </p:nvSpPr>
        <p:spPr>
          <a:xfrm>
            <a:off x="6604960" y="3504766"/>
            <a:ext cx="1556438" cy="892553"/>
          </a:xfrm>
          <a:prstGeom prst="rect">
            <a:avLst/>
          </a:prstGeom>
          <a:noFill/>
          <a:ln>
            <a:solidFill>
              <a:srgbClr val="FFC000"/>
            </a:solidFill>
          </a:ln>
        </p:spPr>
        <p:txBody>
          <a:bodyPr wrap="square" lIns="182880" tIns="91440" bIns="91440" rtlCol="0">
            <a:spAutoFit/>
          </a:bodyPr>
          <a:lstStyle/>
          <a:p>
            <a:r>
              <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XR</a:t>
            </a:r>
          </a:p>
          <a:p>
            <a:endParaRPr lang="en-US" sz="11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Work with augmented reality and virtual reality content in your apps </a:t>
            </a:r>
          </a:p>
        </p:txBody>
      </p:sp>
      <p:pic>
        <p:nvPicPr>
          <p:cNvPr id="3" name="Picture 2">
            <a:extLst>
              <a:ext uri="{FF2B5EF4-FFF2-40B4-BE49-F238E27FC236}">
                <a16:creationId xmlns:a16="http://schemas.microsoft.com/office/drawing/2014/main" id="{8C8A52E0-0B7A-1948-B55B-090D4C2DC167}"/>
              </a:ext>
            </a:extLst>
          </p:cNvPr>
          <p:cNvPicPr>
            <a:picLocks noChangeAspect="1"/>
          </p:cNvPicPr>
          <p:nvPr/>
        </p:nvPicPr>
        <p:blipFill>
          <a:blip r:embed="rId3"/>
          <a:stretch>
            <a:fillRect/>
          </a:stretch>
        </p:blipFill>
        <p:spPr>
          <a:xfrm>
            <a:off x="3687382" y="1078592"/>
            <a:ext cx="303565" cy="303565"/>
          </a:xfrm>
          <a:prstGeom prst="rect">
            <a:avLst/>
          </a:prstGeom>
        </p:spPr>
      </p:pic>
      <p:sp>
        <p:nvSpPr>
          <p:cNvPr id="15" name="TextBox 14">
            <a:extLst>
              <a:ext uri="{FF2B5EF4-FFF2-40B4-BE49-F238E27FC236}">
                <a16:creationId xmlns:a16="http://schemas.microsoft.com/office/drawing/2014/main" id="{0B056A7D-12AE-9345-8846-679D5AC19DA2}"/>
              </a:ext>
            </a:extLst>
          </p:cNvPr>
          <p:cNvSpPr txBox="1"/>
          <p:nvPr/>
        </p:nvSpPr>
        <p:spPr>
          <a:xfrm>
            <a:off x="4597759" y="1019870"/>
            <a:ext cx="1556438" cy="877163"/>
          </a:xfrm>
          <a:prstGeom prst="rect">
            <a:avLst/>
          </a:prstGeom>
          <a:noFill/>
          <a:ln>
            <a:solidFill>
              <a:srgbClr val="FFC000"/>
            </a:solidFill>
          </a:ln>
        </p:spPr>
        <p:txBody>
          <a:bodyPr wrap="square" lIns="182880" tIns="91440" bIns="91440" rtlCol="0">
            <a:spAutoFit/>
          </a:bodyPr>
          <a:lstStyle/>
          <a:p>
            <a:r>
              <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Predictions</a:t>
            </a:r>
          </a:p>
          <a:p>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Add MI/ML capabilities to your app powered by cloud services</a:t>
            </a:r>
            <a:endParaRPr lang="en-US" sz="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B3C6CE25-6457-154B-8BB8-AFDDE82FA80A}"/>
              </a:ext>
            </a:extLst>
          </p:cNvPr>
          <p:cNvSpPr txBox="1"/>
          <p:nvPr/>
        </p:nvSpPr>
        <p:spPr>
          <a:xfrm>
            <a:off x="4579575" y="3504766"/>
            <a:ext cx="1635616" cy="877163"/>
          </a:xfrm>
          <a:prstGeom prst="rect">
            <a:avLst/>
          </a:prstGeom>
          <a:noFill/>
          <a:ln>
            <a:solidFill>
              <a:srgbClr val="FFC000"/>
            </a:solidFill>
          </a:ln>
        </p:spPr>
        <p:txBody>
          <a:bodyPr wrap="square" lIns="182880" tIns="91440" bIns="91440" rtlCol="0">
            <a:spAutoFit/>
          </a:bodyPr>
          <a:lstStyle/>
          <a:p>
            <a:r>
              <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Storage</a:t>
            </a:r>
          </a:p>
          <a:p>
            <a:endParaRPr lang="en-US" sz="105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Manage user content securely in public, protected, and private storage.</a:t>
            </a:r>
            <a:endParaRPr lang="en-US" sz="5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7" name="Picture 16">
            <a:extLst>
              <a:ext uri="{FF2B5EF4-FFF2-40B4-BE49-F238E27FC236}">
                <a16:creationId xmlns:a16="http://schemas.microsoft.com/office/drawing/2014/main" id="{EC78DEE2-A93D-2440-8A0E-E194477B1F0D}"/>
              </a:ext>
            </a:extLst>
          </p:cNvPr>
          <p:cNvPicPr>
            <a:picLocks noChangeAspect="1"/>
          </p:cNvPicPr>
          <p:nvPr/>
        </p:nvPicPr>
        <p:blipFill>
          <a:blip r:embed="rId3"/>
          <a:stretch>
            <a:fillRect/>
          </a:stretch>
        </p:blipFill>
        <p:spPr>
          <a:xfrm>
            <a:off x="5597748" y="1078591"/>
            <a:ext cx="303565" cy="303565"/>
          </a:xfrm>
          <a:prstGeom prst="rect">
            <a:avLst/>
          </a:prstGeom>
        </p:spPr>
      </p:pic>
    </p:spTree>
    <p:extLst>
      <p:ext uri="{BB962C8B-B14F-4D97-AF65-F5344CB8AC3E}">
        <p14:creationId xmlns:p14="http://schemas.microsoft.com/office/powerpoint/2010/main" val="5699248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6069541" cy="1250668"/>
          </a:xfrm>
        </p:spPr>
        <p:txBody>
          <a:body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Amplify CLI</a:t>
            </a:r>
          </a:p>
        </p:txBody>
      </p:sp>
    </p:spTree>
    <p:extLst>
      <p:ext uri="{BB962C8B-B14F-4D97-AF65-F5344CB8AC3E}">
        <p14:creationId xmlns:p14="http://schemas.microsoft.com/office/powerpoint/2010/main" val="926248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5D153318-D900-FB49-87C5-119B62E0E32B}"/>
              </a:ext>
            </a:extLst>
          </p:cNvPr>
          <p:cNvSpPr txBox="1"/>
          <p:nvPr/>
        </p:nvSpPr>
        <p:spPr>
          <a:xfrm>
            <a:off x="242277" y="1354212"/>
            <a:ext cx="1884899" cy="572464"/>
          </a:xfrm>
          <a:prstGeom prst="rect">
            <a:avLst/>
          </a:prstGeom>
          <a:noFill/>
        </p:spPr>
        <p:txBody>
          <a:bodyPr wrap="square" lIns="114300" tIns="91440" rIns="114300" bIns="91440" rtlCol="0">
            <a:spAutoFit/>
          </a:bodyPr>
          <a:lstStyle/>
          <a:p>
            <a:pPr>
              <a:lnSpc>
                <a:spcPct val="90000"/>
              </a:lnSpc>
              <a:spcAft>
                <a:spcPts val="1125"/>
              </a:spcAft>
            </a:pPr>
            <a:r>
              <a:rPr lang="en-US" sz="28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CLI</a:t>
            </a:r>
            <a:endParaRPr lang="en-US" sz="40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itle 3">
            <a:extLst>
              <a:ext uri="{FF2B5EF4-FFF2-40B4-BE49-F238E27FC236}">
                <a16:creationId xmlns:a16="http://schemas.microsoft.com/office/drawing/2014/main" id="{05769F0B-207A-1B46-AACE-ED24BC7DD798}"/>
              </a:ext>
            </a:extLst>
          </p:cNvPr>
          <p:cNvSpPr>
            <a:spLocks noGrp="1"/>
          </p:cNvSpPr>
          <p:nvPr>
            <p:ph type="title"/>
          </p:nvPr>
        </p:nvSpPr>
        <p:spPr>
          <a:xfrm>
            <a:off x="242277" y="73203"/>
            <a:ext cx="4866551" cy="684366"/>
          </a:xfrm>
        </p:spPr>
        <p:txBody>
          <a:bodyPr>
            <a:norm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Amplify Framework</a:t>
            </a:r>
            <a:endParaRPr lang="en-US" sz="275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Content Placeholder 2">
            <a:extLst>
              <a:ext uri="{FF2B5EF4-FFF2-40B4-BE49-F238E27FC236}">
                <a16:creationId xmlns:a16="http://schemas.microsoft.com/office/drawing/2014/main" id="{F2B2CA3B-C6A9-CA42-91DA-4B6628F464ED}"/>
              </a:ext>
            </a:extLst>
          </p:cNvPr>
          <p:cNvSpPr txBox="1">
            <a:spLocks/>
          </p:cNvSpPr>
          <p:nvPr/>
        </p:nvSpPr>
        <p:spPr>
          <a:xfrm>
            <a:off x="242277" y="1839226"/>
            <a:ext cx="5192141" cy="3553926"/>
          </a:xfrm>
          <a:prstGeom prst="rect">
            <a:avLst/>
          </a:prstGeom>
        </p:spPr>
        <p:txBody>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itchFamily="2" charset="2"/>
              <a:buChar char="ü"/>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buClr>
                <a:srgbClr val="FFC000"/>
              </a:buCl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Create and manage your backend</a:t>
            </a:r>
          </a:p>
          <a:p>
            <a:pPr>
              <a:buClr>
                <a:srgbClr val="FFC000"/>
              </a:buCl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Categories</a:t>
            </a:r>
          </a:p>
          <a:p>
            <a:pPr>
              <a:buClr>
                <a:srgbClr val="FFC000"/>
              </a:buCl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Multiple environments</a:t>
            </a:r>
          </a:p>
          <a:p>
            <a:pPr>
              <a:buClr>
                <a:srgbClr val="FFC000"/>
              </a:buClr>
              <a:buFont typeface="Wingdings" pitchFamily="2" charset="2"/>
              <a:buChar char="ü"/>
            </a:pPr>
            <a:r>
              <a:rPr lang="en-US" dirty="0" err="1">
                <a:latin typeface="Amazon Ember" panose="020B0603020204020204" pitchFamily="34" charset="0"/>
                <a:ea typeface="Amazon Ember" panose="020B0603020204020204" pitchFamily="34" charset="0"/>
                <a:cs typeface="Amazon Ember" panose="020B0603020204020204" pitchFamily="34" charset="0"/>
              </a:rPr>
              <a:t>GraphQL</a:t>
            </a:r>
            <a:r>
              <a:rPr lang="en-US" dirty="0">
                <a:latin typeface="Amazon Ember" panose="020B0603020204020204" pitchFamily="34" charset="0"/>
                <a:ea typeface="Amazon Ember" panose="020B0603020204020204" pitchFamily="34" charset="0"/>
                <a:cs typeface="Amazon Ember" panose="020B0603020204020204" pitchFamily="34" charset="0"/>
              </a:rPr>
              <a:t> Transform</a:t>
            </a:r>
          </a:p>
          <a:p>
            <a:pPr>
              <a:buClr>
                <a:srgbClr val="FFC000"/>
              </a:buCl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Plugins</a:t>
            </a:r>
          </a:p>
          <a:p>
            <a:pPr>
              <a:buFont typeface="Wingdings" pitchFamily="2" charset="2"/>
              <a:buChar char="ü"/>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 name="Picture 2">
            <a:extLst>
              <a:ext uri="{FF2B5EF4-FFF2-40B4-BE49-F238E27FC236}">
                <a16:creationId xmlns:a16="http://schemas.microsoft.com/office/drawing/2014/main" id="{5B0E43B7-A4C6-9841-B1F8-5B7918713874}"/>
              </a:ext>
            </a:extLst>
          </p:cNvPr>
          <p:cNvPicPr>
            <a:picLocks noChangeAspect="1"/>
          </p:cNvPicPr>
          <p:nvPr/>
        </p:nvPicPr>
        <p:blipFill>
          <a:blip r:embed="rId3"/>
          <a:stretch>
            <a:fillRect/>
          </a:stretch>
        </p:blipFill>
        <p:spPr>
          <a:xfrm>
            <a:off x="5680635" y="1839226"/>
            <a:ext cx="2336800" cy="2362200"/>
          </a:xfrm>
          <a:prstGeom prst="rect">
            <a:avLst/>
          </a:prstGeom>
        </p:spPr>
      </p:pic>
    </p:spTree>
    <p:extLst>
      <p:ext uri="{BB962C8B-B14F-4D97-AF65-F5344CB8AC3E}">
        <p14:creationId xmlns:p14="http://schemas.microsoft.com/office/powerpoint/2010/main" val="35682936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268050" y="114869"/>
            <a:ext cx="8609496" cy="686858"/>
          </a:xfrm>
        </p:spPr>
        <p:txBody>
          <a:bodyPr>
            <a:no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Amplify CLI</a:t>
            </a:r>
          </a:p>
        </p:txBody>
      </p:sp>
      <p:sp>
        <p:nvSpPr>
          <p:cNvPr id="8" name="Content Placeholder 2">
            <a:extLst>
              <a:ext uri="{FF2B5EF4-FFF2-40B4-BE49-F238E27FC236}">
                <a16:creationId xmlns:a16="http://schemas.microsoft.com/office/drawing/2014/main" id="{5C08731B-3538-2548-A88D-F4146F5B454A}"/>
              </a:ext>
            </a:extLst>
          </p:cNvPr>
          <p:cNvSpPr txBox="1">
            <a:spLocks/>
          </p:cNvSpPr>
          <p:nvPr/>
        </p:nvSpPr>
        <p:spPr>
          <a:xfrm>
            <a:off x="336789" y="1860604"/>
            <a:ext cx="8403174" cy="2808979"/>
          </a:xfrm>
          <a:prstGeom prst="rect">
            <a:avLst/>
          </a:prstGeom>
        </p:spPr>
        <p:txBody>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lnSpc>
                <a:spcPct val="150000"/>
              </a:lnSpc>
              <a:buNone/>
            </a:pPr>
            <a:r>
              <a:rPr lang="en-US" dirty="0">
                <a:latin typeface="Amazon Ember" panose="020B0603020204020204" pitchFamily="34" charset="0"/>
                <a:ea typeface="Amazon Ember" panose="020B0603020204020204" pitchFamily="34" charset="0"/>
                <a:cs typeface="Amazon Ember" panose="020B0603020204020204" pitchFamily="34" charset="0"/>
              </a:rPr>
              <a:t>Auth (</a:t>
            </a:r>
            <a:r>
              <a:rPr lang="en-US" dirty="0" err="1">
                <a:latin typeface="Amazon Ember" panose="020B0603020204020204" pitchFamily="34" charset="0"/>
                <a:ea typeface="Amazon Ember" panose="020B0603020204020204" pitchFamily="34" charset="0"/>
                <a:cs typeface="Amazon Ember" panose="020B0603020204020204" pitchFamily="34" charset="0"/>
              </a:rPr>
              <a:t>AuthN+AuthZ</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Predictions (AI/ML)</a:t>
            </a:r>
          </a:p>
          <a:p>
            <a:pPr marL="0" indent="0">
              <a:lnSpc>
                <a:spcPct val="150000"/>
              </a:lnSpc>
              <a:buNone/>
            </a:pPr>
            <a:r>
              <a:rPr lang="en-US" dirty="0">
                <a:latin typeface="Amazon Ember" panose="020B0603020204020204" pitchFamily="34" charset="0"/>
                <a:ea typeface="Amazon Ember" panose="020B0603020204020204" pitchFamily="34" charset="0"/>
                <a:cs typeface="Amazon Ember" panose="020B0603020204020204" pitchFamily="34" charset="0"/>
              </a:rPr>
              <a:t>Analytics						Serverless Functions</a:t>
            </a:r>
          </a:p>
          <a:p>
            <a:pPr marL="0" indent="0">
              <a:lnSpc>
                <a:spcPct val="150000"/>
              </a:lnSpc>
              <a:buNone/>
            </a:pPr>
            <a:r>
              <a:rPr lang="en-US" dirty="0">
                <a:latin typeface="Amazon Ember" panose="020B0603020204020204" pitchFamily="34" charset="0"/>
                <a:ea typeface="Amazon Ember" panose="020B0603020204020204" pitchFamily="34" charset="0"/>
                <a:cs typeface="Amazon Ember" panose="020B0603020204020204" pitchFamily="34" charset="0"/>
              </a:rPr>
              <a:t>API (</a:t>
            </a:r>
            <a:r>
              <a:rPr lang="en-US" dirty="0" err="1">
                <a:latin typeface="Amazon Ember" panose="020B0603020204020204" pitchFamily="34" charset="0"/>
                <a:ea typeface="Amazon Ember" panose="020B0603020204020204" pitchFamily="34" charset="0"/>
                <a:cs typeface="Amazon Ember" panose="020B0603020204020204" pitchFamily="34" charset="0"/>
              </a:rPr>
              <a:t>GraphQL</a:t>
            </a:r>
            <a:r>
              <a:rPr lang="en-US" dirty="0">
                <a:latin typeface="Amazon Ember" panose="020B0603020204020204" pitchFamily="34" charset="0"/>
                <a:ea typeface="Amazon Ember" panose="020B0603020204020204" pitchFamily="34" charset="0"/>
                <a:cs typeface="Amazon Ember" panose="020B0603020204020204" pitchFamily="34" charset="0"/>
              </a:rPr>
              <a:t>/REST)				Storage</a:t>
            </a:r>
          </a:p>
          <a:p>
            <a:pPr marL="0" indent="0">
              <a:lnSpc>
                <a:spcPct val="150000"/>
              </a:lnSpc>
              <a:buNone/>
            </a:pPr>
            <a:r>
              <a:rPr lang="en-US" dirty="0">
                <a:latin typeface="Amazon Ember" panose="020B0603020204020204" pitchFamily="34" charset="0"/>
                <a:ea typeface="Amazon Ember" panose="020B0603020204020204" pitchFamily="34" charset="0"/>
                <a:cs typeface="Amazon Ember" panose="020B0603020204020204" pitchFamily="34" charset="0"/>
              </a:rPr>
              <a:t>Interactions (chat bots)			XR (AR/VR)</a:t>
            </a:r>
          </a:p>
          <a:p>
            <a:pPr marL="0" indent="0">
              <a:lnSpc>
                <a:spcPct val="150000"/>
              </a:lnSpc>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lnSpc>
                <a:spcPct val="150000"/>
              </a:lnSpc>
              <a:buNone/>
            </a:pPr>
            <a:r>
              <a:rPr lang="en-US" dirty="0">
                <a:latin typeface="Amazon Ember" panose="020B0603020204020204" pitchFamily="34" charset="0"/>
                <a:ea typeface="Amazon Ember" panose="020B0603020204020204" pitchFamily="34" charset="0"/>
                <a:cs typeface="Amazon Ember" panose="020B0603020204020204" pitchFamily="34" charset="0"/>
              </a:rPr>
              <a:t>	</a:t>
            </a:r>
          </a:p>
          <a:p>
            <a:pPr>
              <a:lnSpc>
                <a:spcPct val="150000"/>
              </a:lnSpc>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a:extLst>
              <a:ext uri="{FF2B5EF4-FFF2-40B4-BE49-F238E27FC236}">
                <a16:creationId xmlns:a16="http://schemas.microsoft.com/office/drawing/2014/main" id="{A682EB56-5143-A341-BE64-4AF70930BED5}"/>
              </a:ext>
            </a:extLst>
          </p:cNvPr>
          <p:cNvSpPr txBox="1"/>
          <p:nvPr/>
        </p:nvSpPr>
        <p:spPr>
          <a:xfrm>
            <a:off x="242277" y="1354212"/>
            <a:ext cx="3645911" cy="572464"/>
          </a:xfrm>
          <a:prstGeom prst="rect">
            <a:avLst/>
          </a:prstGeom>
          <a:noFill/>
        </p:spPr>
        <p:txBody>
          <a:bodyPr wrap="square" lIns="114300" tIns="91440" rIns="114300" bIns="91440" rtlCol="0">
            <a:spAutoFit/>
          </a:bodyPr>
          <a:lstStyle/>
          <a:p>
            <a:pPr>
              <a:lnSpc>
                <a:spcPct val="90000"/>
              </a:lnSpc>
              <a:spcAft>
                <a:spcPts val="1125"/>
              </a:spcAft>
            </a:pPr>
            <a:r>
              <a:rPr lang="en-US" sz="28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Categories</a:t>
            </a:r>
          </a:p>
        </p:txBody>
      </p:sp>
    </p:spTree>
    <p:extLst>
      <p:ext uri="{BB962C8B-B14F-4D97-AF65-F5344CB8AC3E}">
        <p14:creationId xmlns:p14="http://schemas.microsoft.com/office/powerpoint/2010/main" val="11050427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19AB2561-81D5-C94C-85B0-106B4D5B8DC6}"/>
              </a:ext>
            </a:extLst>
          </p:cNvPr>
          <p:cNvSpPr txBox="1">
            <a:spLocks/>
          </p:cNvSpPr>
          <p:nvPr/>
        </p:nvSpPr>
        <p:spPr>
          <a:xfrm>
            <a:off x="337904" y="1372720"/>
            <a:ext cx="8205304" cy="2740039"/>
          </a:xfrm>
          <a:prstGeom prst="rect">
            <a:avLst/>
          </a:prstGeom>
        </p:spPr>
        <p:txBody>
          <a:bodyPr vert="horz" wrap="square" lIns="114300" tIns="91440" rIns="114300" bIns="91440" rtlCol="0" anchor="t">
            <a:noAutofit/>
          </a:bodyPr>
          <a:lst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nSpc>
                <a:spcPct val="100000"/>
              </a:lnSpc>
            </a:pPr>
            <a:r>
              <a:rPr lang="en-US" sz="1800" dirty="0">
                <a:solidFill>
                  <a:srgbClr val="FFB000"/>
                </a:solidFill>
                <a:latin typeface="Lucida Console" panose="020B0609040504020204" pitchFamily="49" charset="0"/>
                <a:ea typeface="Amazon Ember" panose="020B0603020204020204" pitchFamily="34" charset="0"/>
                <a:cs typeface="Amazon Ember" panose="020B0603020204020204" pitchFamily="34" charset="0"/>
              </a:rPr>
              <a:t>$</a:t>
            </a:r>
            <a:r>
              <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 amplify add </a:t>
            </a:r>
            <a:r>
              <a:rPr lang="en-US" sz="1800" dirty="0" err="1">
                <a:solidFill>
                  <a:schemeClr val="bg1"/>
                </a:solidFill>
                <a:latin typeface="Lucida Console" panose="020B0609040504020204" pitchFamily="49" charset="0"/>
                <a:ea typeface="Amazon Ember" panose="020B0603020204020204" pitchFamily="34" charset="0"/>
                <a:cs typeface="Amazon Ember" panose="020B0603020204020204" pitchFamily="34" charset="0"/>
              </a:rPr>
              <a:t>auth</a:t>
            </a:r>
            <a:endPar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endParaRPr>
          </a:p>
          <a:p>
            <a:pPr>
              <a:lnSpc>
                <a:spcPct val="100000"/>
              </a:lnSpc>
            </a:pPr>
            <a:endPar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endParaRPr>
          </a:p>
          <a:p>
            <a:pPr>
              <a:lnSpc>
                <a:spcPct val="100000"/>
              </a:lnSpc>
            </a:pPr>
            <a:r>
              <a:rPr lang="en-US" sz="1800" dirty="0">
                <a:solidFill>
                  <a:srgbClr val="FFB000"/>
                </a:solidFill>
                <a:latin typeface="Lucida Console" panose="020B0609040504020204" pitchFamily="49" charset="0"/>
                <a:ea typeface="Amazon Ember" panose="020B0603020204020204" pitchFamily="34" charset="0"/>
                <a:cs typeface="Amazon Ember" panose="020B0603020204020204" pitchFamily="34" charset="0"/>
              </a:rPr>
              <a:t>$</a:t>
            </a:r>
            <a:r>
              <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 amplify push</a:t>
            </a:r>
          </a:p>
          <a:p>
            <a:pPr>
              <a:lnSpc>
                <a:spcPct val="100000"/>
              </a:lnSpc>
            </a:pPr>
            <a:endPar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endParaRPr>
          </a:p>
          <a:p>
            <a:pPr>
              <a:lnSpc>
                <a:spcPct val="100000"/>
              </a:lnSpc>
            </a:pPr>
            <a:r>
              <a:rPr lang="en-US" sz="1800" dirty="0">
                <a:solidFill>
                  <a:srgbClr val="FFB000"/>
                </a:solidFill>
                <a:latin typeface="Lucida Console" panose="020B0609040504020204" pitchFamily="49" charset="0"/>
                <a:ea typeface="Amazon Ember" panose="020B0603020204020204" pitchFamily="34" charset="0"/>
                <a:cs typeface="Amazon Ember" panose="020B0603020204020204" pitchFamily="34" charset="0"/>
              </a:rPr>
              <a:t>$</a:t>
            </a:r>
            <a:r>
              <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 amplify configure </a:t>
            </a:r>
            <a:r>
              <a:rPr lang="en-US" sz="1800" dirty="0" err="1">
                <a:solidFill>
                  <a:schemeClr val="bg1"/>
                </a:solidFill>
                <a:latin typeface="Lucida Console" panose="020B0609040504020204" pitchFamily="49" charset="0"/>
                <a:ea typeface="Amazon Ember" panose="020B0603020204020204" pitchFamily="34" charset="0"/>
                <a:cs typeface="Amazon Ember" panose="020B0603020204020204" pitchFamily="34" charset="0"/>
              </a:rPr>
              <a:t>auth</a:t>
            </a:r>
            <a:endPar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endParaRPr>
          </a:p>
          <a:p>
            <a:pPr>
              <a:lnSpc>
                <a:spcPct val="100000"/>
              </a:lnSpc>
            </a:pPr>
            <a:endPar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endParaRPr>
          </a:p>
          <a:p>
            <a:pPr>
              <a:lnSpc>
                <a:spcPct val="100000"/>
              </a:lnSpc>
            </a:pPr>
            <a:r>
              <a:rPr lang="en-US" sz="1800" dirty="0">
                <a:solidFill>
                  <a:srgbClr val="FFB000"/>
                </a:solidFill>
                <a:latin typeface="Lucida Console" panose="020B0609040504020204" pitchFamily="49" charset="0"/>
                <a:ea typeface="Amazon Ember" panose="020B0603020204020204" pitchFamily="34" charset="0"/>
                <a:cs typeface="Amazon Ember" panose="020B0603020204020204" pitchFamily="34" charset="0"/>
              </a:rPr>
              <a:t>$</a:t>
            </a:r>
            <a:r>
              <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 amplify remove </a:t>
            </a:r>
            <a:r>
              <a:rPr lang="en-US" sz="1800" dirty="0" err="1">
                <a:solidFill>
                  <a:schemeClr val="bg1"/>
                </a:solidFill>
                <a:latin typeface="Lucida Console" panose="020B0609040504020204" pitchFamily="49" charset="0"/>
                <a:ea typeface="Amazon Ember" panose="020B0603020204020204" pitchFamily="34" charset="0"/>
                <a:cs typeface="Amazon Ember" panose="020B0603020204020204" pitchFamily="34" charset="0"/>
              </a:rPr>
              <a:t>auth</a:t>
            </a:r>
            <a:endPar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endParaRPr>
          </a:p>
          <a:p>
            <a:pPr>
              <a:lnSpc>
                <a:spcPct val="100000"/>
              </a:lnSpc>
            </a:pPr>
            <a:endPar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endParaRPr>
          </a:p>
          <a:p>
            <a:pPr>
              <a:lnSpc>
                <a:spcPct val="100000"/>
              </a:lnSpc>
            </a:pPr>
            <a:r>
              <a:rPr lang="en-US" sz="1800" dirty="0">
                <a:solidFill>
                  <a:srgbClr val="FFB000"/>
                </a:solidFill>
                <a:latin typeface="Lucida Console" panose="020B0609040504020204" pitchFamily="49" charset="0"/>
                <a:ea typeface="Amazon Ember" panose="020B0603020204020204" pitchFamily="34" charset="0"/>
                <a:cs typeface="Amazon Ember" panose="020B0603020204020204" pitchFamily="34" charset="0"/>
              </a:rPr>
              <a:t>$</a:t>
            </a:r>
            <a:r>
              <a:rPr lang="en-US" sz="1800"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 amplify delete</a:t>
            </a:r>
          </a:p>
        </p:txBody>
      </p:sp>
      <p:sp>
        <p:nvSpPr>
          <p:cNvPr id="11" name="Title 3">
            <a:extLst>
              <a:ext uri="{FF2B5EF4-FFF2-40B4-BE49-F238E27FC236}">
                <a16:creationId xmlns:a16="http://schemas.microsoft.com/office/drawing/2014/main" id="{05769F0B-207A-1B46-AACE-ED24BC7DD798}"/>
              </a:ext>
            </a:extLst>
          </p:cNvPr>
          <p:cNvSpPr>
            <a:spLocks noGrp="1"/>
          </p:cNvSpPr>
          <p:nvPr>
            <p:ph type="title"/>
          </p:nvPr>
        </p:nvSpPr>
        <p:spPr>
          <a:xfrm>
            <a:off x="242277" y="73203"/>
            <a:ext cx="4866551" cy="684366"/>
          </a:xfrm>
        </p:spPr>
        <p:txBody>
          <a:bodyPr>
            <a:norm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Amplify CLI</a:t>
            </a:r>
          </a:p>
        </p:txBody>
      </p:sp>
    </p:spTree>
    <p:extLst>
      <p:ext uri="{BB962C8B-B14F-4D97-AF65-F5344CB8AC3E}">
        <p14:creationId xmlns:p14="http://schemas.microsoft.com/office/powerpoint/2010/main" val="36286254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2E3EE2AA-546A-0341-8118-A21434E2E2B5}"/>
              </a:ext>
            </a:extLst>
          </p:cNvPr>
          <p:cNvSpPr>
            <a:spLocks noGrp="1"/>
          </p:cNvSpPr>
          <p:nvPr>
            <p:ph type="title"/>
          </p:nvPr>
        </p:nvSpPr>
        <p:spPr>
          <a:xfrm>
            <a:off x="242277" y="73203"/>
            <a:ext cx="5649640" cy="684366"/>
          </a:xfrm>
        </p:spPr>
        <p:txBody>
          <a:bodyPr>
            <a:no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Amplify CLI</a:t>
            </a:r>
          </a:p>
        </p:txBody>
      </p:sp>
      <p:sp>
        <p:nvSpPr>
          <p:cNvPr id="17" name="TextBox 16">
            <a:extLst>
              <a:ext uri="{FF2B5EF4-FFF2-40B4-BE49-F238E27FC236}">
                <a16:creationId xmlns:a16="http://schemas.microsoft.com/office/drawing/2014/main" id="{D7AA4117-90AE-0449-8782-E28617F394BC}"/>
              </a:ext>
            </a:extLst>
          </p:cNvPr>
          <p:cNvSpPr txBox="1"/>
          <p:nvPr/>
        </p:nvSpPr>
        <p:spPr>
          <a:xfrm>
            <a:off x="242277" y="1712285"/>
            <a:ext cx="7816069" cy="2234458"/>
          </a:xfrm>
          <a:prstGeom prst="rect">
            <a:avLst/>
          </a:prstGeom>
          <a:noFill/>
        </p:spPr>
        <p:txBody>
          <a:bodyPr wrap="square" lIns="182880" tIns="146304" rIns="182880" bIns="146304" rtlCol="0">
            <a:spAutoFit/>
          </a:bodyPr>
          <a:lstStyle/>
          <a:p>
            <a:r>
              <a:rPr lang="en-US" dirty="0">
                <a:solidFill>
                  <a:srgbClr val="FFB000"/>
                </a:solidFill>
                <a:latin typeface="Lucida Console" panose="020B0609040504020204" pitchFamily="49" charset="0"/>
                <a:ea typeface="Amazon Ember" panose="020B0603020204020204" pitchFamily="34" charset="0"/>
                <a:cs typeface="Amazon Ember" panose="020B0603020204020204" pitchFamily="34" charset="0"/>
              </a:rPr>
              <a:t>$ </a:t>
            </a:r>
            <a:r>
              <a:rPr lang="en-US"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amplify </a:t>
            </a:r>
            <a:r>
              <a:rPr lang="en-US" dirty="0" err="1">
                <a:solidFill>
                  <a:schemeClr val="bg1"/>
                </a:solidFill>
                <a:latin typeface="Lucida Console" panose="020B0609040504020204" pitchFamily="49" charset="0"/>
                <a:ea typeface="Amazon Ember" panose="020B0603020204020204" pitchFamily="34" charset="0"/>
                <a:cs typeface="Amazon Ember" panose="020B0603020204020204" pitchFamily="34" charset="0"/>
              </a:rPr>
              <a:t>env</a:t>
            </a:r>
            <a:r>
              <a:rPr lang="en-US"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 add</a:t>
            </a:r>
          </a:p>
          <a:p>
            <a:endParaRPr lang="en-US" dirty="0">
              <a:solidFill>
                <a:srgbClr val="FFB000"/>
              </a:solidFill>
              <a:latin typeface="Lucida Console" panose="020B0609040504020204" pitchFamily="49" charset="0"/>
              <a:ea typeface="Amazon Ember" panose="020B0603020204020204" pitchFamily="34" charset="0"/>
              <a:cs typeface="Amazon Ember" panose="020B0603020204020204" pitchFamily="34" charset="0"/>
            </a:endParaRPr>
          </a:p>
          <a:p>
            <a:r>
              <a:rPr lang="en-US" dirty="0">
                <a:solidFill>
                  <a:srgbClr val="FFB000"/>
                </a:solidFill>
                <a:latin typeface="Lucida Console" panose="020B0609040504020204" pitchFamily="49" charset="0"/>
                <a:ea typeface="Amazon Ember" panose="020B0603020204020204" pitchFamily="34" charset="0"/>
                <a:cs typeface="Amazon Ember" panose="020B0603020204020204" pitchFamily="34" charset="0"/>
              </a:rPr>
              <a:t>$</a:t>
            </a:r>
            <a:r>
              <a:rPr lang="en-US" dirty="0">
                <a:latin typeface="Lucida Console" panose="020B0609040504020204" pitchFamily="49" charset="0"/>
                <a:ea typeface="Amazon Ember" panose="020B0603020204020204" pitchFamily="34" charset="0"/>
                <a:cs typeface="Amazon Ember" panose="020B0603020204020204" pitchFamily="34" charset="0"/>
              </a:rPr>
              <a:t> </a:t>
            </a:r>
            <a:r>
              <a:rPr lang="en-US"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amplify </a:t>
            </a:r>
            <a:r>
              <a:rPr lang="en-US" dirty="0" err="1">
                <a:solidFill>
                  <a:schemeClr val="bg1"/>
                </a:solidFill>
                <a:latin typeface="Lucida Console" panose="020B0609040504020204" pitchFamily="49" charset="0"/>
                <a:ea typeface="Amazon Ember" panose="020B0603020204020204" pitchFamily="34" charset="0"/>
                <a:cs typeface="Amazon Ember" panose="020B0603020204020204" pitchFamily="34" charset="0"/>
              </a:rPr>
              <a:t>env</a:t>
            </a:r>
            <a:r>
              <a:rPr lang="en-US"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 list</a:t>
            </a:r>
          </a:p>
          <a:p>
            <a:endParaRPr lang="en-US" dirty="0">
              <a:latin typeface="Lucida Console" panose="020B0609040504020204" pitchFamily="49" charset="0"/>
              <a:ea typeface="Amazon Ember" panose="020B0603020204020204" pitchFamily="34" charset="0"/>
              <a:cs typeface="Amazon Ember" panose="020B0603020204020204" pitchFamily="34" charset="0"/>
            </a:endParaRPr>
          </a:p>
          <a:p>
            <a:r>
              <a:rPr lang="en-US" dirty="0">
                <a:solidFill>
                  <a:srgbClr val="FFB000"/>
                </a:solidFill>
                <a:latin typeface="Lucida Console" panose="020B0609040504020204" pitchFamily="49" charset="0"/>
                <a:ea typeface="Amazon Ember" panose="020B0603020204020204" pitchFamily="34" charset="0"/>
                <a:cs typeface="Amazon Ember" panose="020B0603020204020204" pitchFamily="34" charset="0"/>
              </a:rPr>
              <a:t>$</a:t>
            </a:r>
            <a:r>
              <a:rPr lang="en-US" dirty="0">
                <a:latin typeface="Lucida Console" panose="020B0609040504020204" pitchFamily="49" charset="0"/>
                <a:ea typeface="Amazon Ember" panose="020B0603020204020204" pitchFamily="34" charset="0"/>
                <a:cs typeface="Amazon Ember" panose="020B0603020204020204" pitchFamily="34" charset="0"/>
              </a:rPr>
              <a:t> </a:t>
            </a:r>
            <a:r>
              <a:rPr lang="en-US"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amplify </a:t>
            </a:r>
            <a:r>
              <a:rPr lang="en-US" dirty="0" err="1">
                <a:solidFill>
                  <a:schemeClr val="bg1"/>
                </a:solidFill>
                <a:latin typeface="Lucida Console" panose="020B0609040504020204" pitchFamily="49" charset="0"/>
                <a:ea typeface="Amazon Ember" panose="020B0603020204020204" pitchFamily="34" charset="0"/>
                <a:cs typeface="Amazon Ember" panose="020B0603020204020204" pitchFamily="34" charset="0"/>
              </a:rPr>
              <a:t>env</a:t>
            </a:r>
            <a:r>
              <a:rPr lang="en-US"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 checkout</a:t>
            </a:r>
          </a:p>
          <a:p>
            <a:endParaRPr lang="en-US" dirty="0">
              <a:latin typeface="Lucida Console" panose="020B0609040504020204" pitchFamily="49" charset="0"/>
              <a:ea typeface="Amazon Ember" panose="020B0603020204020204" pitchFamily="34" charset="0"/>
              <a:cs typeface="Amazon Ember" panose="020B0603020204020204" pitchFamily="34" charset="0"/>
            </a:endParaRPr>
          </a:p>
          <a:p>
            <a:r>
              <a:rPr lang="en-US" dirty="0">
                <a:solidFill>
                  <a:srgbClr val="FFB000"/>
                </a:solidFill>
                <a:latin typeface="Lucida Console" panose="020B0609040504020204" pitchFamily="49" charset="0"/>
                <a:ea typeface="Amazon Ember" panose="020B0603020204020204" pitchFamily="34" charset="0"/>
                <a:cs typeface="Amazon Ember" panose="020B0603020204020204" pitchFamily="34" charset="0"/>
              </a:rPr>
              <a:t>$</a:t>
            </a:r>
            <a:r>
              <a:rPr lang="en-US" dirty="0">
                <a:latin typeface="Lucida Console" panose="020B0609040504020204" pitchFamily="49" charset="0"/>
                <a:ea typeface="Amazon Ember" panose="020B0603020204020204" pitchFamily="34" charset="0"/>
                <a:cs typeface="Amazon Ember" panose="020B0603020204020204" pitchFamily="34" charset="0"/>
              </a:rPr>
              <a:t> </a:t>
            </a:r>
            <a:r>
              <a:rPr lang="en-US"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amplify </a:t>
            </a:r>
            <a:r>
              <a:rPr lang="en-US" dirty="0" err="1">
                <a:solidFill>
                  <a:schemeClr val="bg1"/>
                </a:solidFill>
                <a:latin typeface="Lucida Console" panose="020B0609040504020204" pitchFamily="49" charset="0"/>
                <a:ea typeface="Amazon Ember" panose="020B0603020204020204" pitchFamily="34" charset="0"/>
                <a:cs typeface="Amazon Ember" panose="020B0603020204020204" pitchFamily="34" charset="0"/>
              </a:rPr>
              <a:t>env</a:t>
            </a:r>
            <a:r>
              <a:rPr lang="en-US" dirty="0">
                <a:solidFill>
                  <a:schemeClr val="bg1"/>
                </a:solidFill>
                <a:latin typeface="Lucida Console" panose="020B0609040504020204" pitchFamily="49" charset="0"/>
                <a:ea typeface="Amazon Ember" panose="020B0603020204020204" pitchFamily="34" charset="0"/>
                <a:cs typeface="Amazon Ember" panose="020B0603020204020204" pitchFamily="34" charset="0"/>
              </a:rPr>
              <a:t> remove </a:t>
            </a:r>
          </a:p>
        </p:txBody>
      </p:sp>
      <p:sp>
        <p:nvSpPr>
          <p:cNvPr id="18" name="TextBox 17">
            <a:extLst>
              <a:ext uri="{FF2B5EF4-FFF2-40B4-BE49-F238E27FC236}">
                <a16:creationId xmlns:a16="http://schemas.microsoft.com/office/drawing/2014/main" id="{97E5897F-618C-8347-98CD-64E2D32DA0F1}"/>
              </a:ext>
            </a:extLst>
          </p:cNvPr>
          <p:cNvSpPr txBox="1"/>
          <p:nvPr/>
        </p:nvSpPr>
        <p:spPr>
          <a:xfrm>
            <a:off x="242277" y="948695"/>
            <a:ext cx="3956012" cy="517065"/>
          </a:xfrm>
          <a:prstGeom prst="rect">
            <a:avLst/>
          </a:prstGeom>
          <a:noFill/>
        </p:spPr>
        <p:txBody>
          <a:bodyPr wrap="square" lIns="114300" tIns="91440" rIns="114300" bIns="91440" rtlCol="0">
            <a:spAutoFit/>
          </a:bodyPr>
          <a:lstStyle/>
          <a:p>
            <a:pPr>
              <a:lnSpc>
                <a:spcPct val="90000"/>
              </a:lnSpc>
              <a:spcAft>
                <a:spcPts val="1125"/>
              </a:spcAft>
            </a:pPr>
            <a:r>
              <a:rPr lang="en-US" sz="24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Multiple environments</a:t>
            </a:r>
          </a:p>
        </p:txBody>
      </p:sp>
    </p:spTree>
    <p:extLst>
      <p:ext uri="{BB962C8B-B14F-4D97-AF65-F5344CB8AC3E}">
        <p14:creationId xmlns:p14="http://schemas.microsoft.com/office/powerpoint/2010/main" val="27088121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6069541" cy="1250668"/>
          </a:xfrm>
        </p:spPr>
        <p:txBody>
          <a:body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Amplify Client Libraries</a:t>
            </a:r>
          </a:p>
        </p:txBody>
      </p:sp>
    </p:spTree>
    <p:extLst>
      <p:ext uri="{BB962C8B-B14F-4D97-AF65-F5344CB8AC3E}">
        <p14:creationId xmlns:p14="http://schemas.microsoft.com/office/powerpoint/2010/main" val="3467713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268050" y="114869"/>
            <a:ext cx="8609496" cy="686858"/>
          </a:xfrm>
        </p:spPr>
        <p:txBody>
          <a:bodyPr>
            <a:no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Amplify Framework</a:t>
            </a:r>
          </a:p>
        </p:txBody>
      </p:sp>
      <p:sp>
        <p:nvSpPr>
          <p:cNvPr id="8" name="Content Placeholder 2">
            <a:extLst>
              <a:ext uri="{FF2B5EF4-FFF2-40B4-BE49-F238E27FC236}">
                <a16:creationId xmlns:a16="http://schemas.microsoft.com/office/drawing/2014/main" id="{5C08731B-3538-2548-A88D-F4146F5B454A}"/>
              </a:ext>
            </a:extLst>
          </p:cNvPr>
          <p:cNvSpPr txBox="1">
            <a:spLocks/>
          </p:cNvSpPr>
          <p:nvPr/>
        </p:nvSpPr>
        <p:spPr>
          <a:xfrm>
            <a:off x="336789" y="1860604"/>
            <a:ext cx="7447538" cy="2808979"/>
          </a:xfrm>
          <a:prstGeom prst="rect">
            <a:avLst/>
          </a:prstGeom>
        </p:spPr>
        <p:txBody>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pPr>
              <a:lnSpc>
                <a:spcPct val="150000"/>
              </a:lnSpc>
              <a:buClr>
                <a:srgbClr val="FFC000"/>
              </a:buClr>
              <a:buFont typeface="Wingdings" pitchFamily="2" charset="2"/>
              <a:buChar char="ü"/>
            </a:pPr>
            <a:r>
              <a:rPr lang="en-US" dirty="0"/>
              <a:t>Connect and interact with cloud services from your app</a:t>
            </a:r>
          </a:p>
          <a:p>
            <a:pPr>
              <a:lnSpc>
                <a:spcPct val="150000"/>
              </a:lnSpc>
              <a:buClr>
                <a:srgbClr val="FFC000"/>
              </a:buClr>
              <a:buFont typeface="Wingdings" pitchFamily="2" charset="2"/>
              <a:buChar char="ü"/>
            </a:pPr>
            <a:r>
              <a:rPr lang="en-US" dirty="0"/>
              <a:t>Platforms: iOS, Android, Web</a:t>
            </a:r>
          </a:p>
          <a:p>
            <a:pPr>
              <a:lnSpc>
                <a:spcPct val="150000"/>
              </a:lnSpc>
              <a:buClr>
                <a:srgbClr val="FFC000"/>
              </a:buClr>
              <a:buFont typeface="Wingdings" pitchFamily="2" charset="2"/>
              <a:buChar char="ü"/>
            </a:pPr>
            <a:r>
              <a:rPr lang="en-US" dirty="0"/>
              <a:t>JS Frameworks: React Native, React, Angular, Vue, and Ionic</a:t>
            </a:r>
          </a:p>
          <a:p>
            <a:pPr>
              <a:lnSpc>
                <a:spcPct val="150000"/>
              </a:lnSpc>
              <a:buClr>
                <a:srgbClr val="FFC000"/>
              </a:buClr>
              <a:buFont typeface="Wingdings" pitchFamily="2" charset="2"/>
              <a:buChar char="ü"/>
            </a:pPr>
            <a:r>
              <a:rPr lang="en-US" dirty="0"/>
              <a:t>Category based</a:t>
            </a:r>
          </a:p>
          <a:p>
            <a:pPr>
              <a:lnSpc>
                <a:spcPct val="150000"/>
              </a:lnSpc>
              <a:buClr>
                <a:srgbClr val="FFC000"/>
              </a:buClr>
              <a:buFont typeface="Wingdings" pitchFamily="2" charset="2"/>
              <a:buChar char="ü"/>
            </a:pPr>
            <a:endParaRPr lang="en-US" dirty="0"/>
          </a:p>
          <a:p>
            <a:pPr>
              <a:buFont typeface="Wingdings" pitchFamily="2" charset="2"/>
              <a:buChar char="ü"/>
            </a:pPr>
            <a:endParaRPr lang="en-US" dirty="0"/>
          </a:p>
          <a:p>
            <a:endParaRPr lang="en-US" dirty="0"/>
          </a:p>
          <a:p>
            <a:endParaRPr lang="en-US" dirty="0"/>
          </a:p>
        </p:txBody>
      </p:sp>
      <p:sp>
        <p:nvSpPr>
          <p:cNvPr id="9" name="TextBox 8">
            <a:extLst>
              <a:ext uri="{FF2B5EF4-FFF2-40B4-BE49-F238E27FC236}">
                <a16:creationId xmlns:a16="http://schemas.microsoft.com/office/drawing/2014/main" id="{A682EB56-5143-A341-BE64-4AF70930BED5}"/>
              </a:ext>
            </a:extLst>
          </p:cNvPr>
          <p:cNvSpPr txBox="1"/>
          <p:nvPr/>
        </p:nvSpPr>
        <p:spPr>
          <a:xfrm>
            <a:off x="242277" y="1354212"/>
            <a:ext cx="3645911" cy="572464"/>
          </a:xfrm>
          <a:prstGeom prst="rect">
            <a:avLst/>
          </a:prstGeom>
          <a:noFill/>
        </p:spPr>
        <p:txBody>
          <a:bodyPr wrap="square" lIns="114300" tIns="91440" rIns="114300" bIns="91440" rtlCol="0">
            <a:spAutoFit/>
          </a:bodyPr>
          <a:lstStyle/>
          <a:p>
            <a:pPr>
              <a:lnSpc>
                <a:spcPct val="90000"/>
              </a:lnSpc>
              <a:spcAft>
                <a:spcPts val="1125"/>
              </a:spcAft>
            </a:pPr>
            <a:r>
              <a:rPr lang="en-US" sz="28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Client libraries</a:t>
            </a:r>
          </a:p>
        </p:txBody>
      </p:sp>
      <p:pic>
        <p:nvPicPr>
          <p:cNvPr id="5" name="Picture 4">
            <a:extLst>
              <a:ext uri="{FF2B5EF4-FFF2-40B4-BE49-F238E27FC236}">
                <a16:creationId xmlns:a16="http://schemas.microsoft.com/office/drawing/2014/main" id="{CEE9C05D-CD23-7549-BD29-818B941FBA9A}"/>
              </a:ext>
            </a:extLst>
          </p:cNvPr>
          <p:cNvPicPr>
            <a:picLocks noChangeAspect="1"/>
          </p:cNvPicPr>
          <p:nvPr/>
        </p:nvPicPr>
        <p:blipFill>
          <a:blip r:embed="rId3"/>
          <a:stretch>
            <a:fillRect/>
          </a:stretch>
        </p:blipFill>
        <p:spPr>
          <a:xfrm>
            <a:off x="8452310" y="3713575"/>
            <a:ext cx="352114" cy="378109"/>
          </a:xfrm>
          <a:prstGeom prst="rect">
            <a:avLst/>
          </a:prstGeom>
        </p:spPr>
      </p:pic>
      <p:pic>
        <p:nvPicPr>
          <p:cNvPr id="6" name="Picture 5">
            <a:extLst>
              <a:ext uri="{FF2B5EF4-FFF2-40B4-BE49-F238E27FC236}">
                <a16:creationId xmlns:a16="http://schemas.microsoft.com/office/drawing/2014/main" id="{11AFCDB4-2CC5-134D-9251-65C714E13450}"/>
              </a:ext>
            </a:extLst>
          </p:cNvPr>
          <p:cNvPicPr>
            <a:picLocks noChangeAspect="1"/>
          </p:cNvPicPr>
          <p:nvPr/>
        </p:nvPicPr>
        <p:blipFill>
          <a:blip r:embed="rId4"/>
          <a:stretch>
            <a:fillRect/>
          </a:stretch>
        </p:blipFill>
        <p:spPr>
          <a:xfrm>
            <a:off x="7809384" y="3749328"/>
            <a:ext cx="378110" cy="378110"/>
          </a:xfrm>
          <a:prstGeom prst="rect">
            <a:avLst/>
          </a:prstGeom>
        </p:spPr>
      </p:pic>
      <p:pic>
        <p:nvPicPr>
          <p:cNvPr id="10" name="Picture 9">
            <a:extLst>
              <a:ext uri="{FF2B5EF4-FFF2-40B4-BE49-F238E27FC236}">
                <a16:creationId xmlns:a16="http://schemas.microsoft.com/office/drawing/2014/main" id="{0678F198-9603-604E-99C6-60CBDE616B10}"/>
              </a:ext>
            </a:extLst>
          </p:cNvPr>
          <p:cNvPicPr>
            <a:picLocks noChangeAspect="1"/>
          </p:cNvPicPr>
          <p:nvPr/>
        </p:nvPicPr>
        <p:blipFill>
          <a:blip r:embed="rId5"/>
          <a:stretch>
            <a:fillRect/>
          </a:stretch>
        </p:blipFill>
        <p:spPr>
          <a:xfrm>
            <a:off x="7087291" y="3724517"/>
            <a:ext cx="620765" cy="438674"/>
          </a:xfrm>
          <a:prstGeom prst="rect">
            <a:avLst/>
          </a:prstGeom>
        </p:spPr>
      </p:pic>
      <p:pic>
        <p:nvPicPr>
          <p:cNvPr id="12" name="Picture 11">
            <a:extLst>
              <a:ext uri="{FF2B5EF4-FFF2-40B4-BE49-F238E27FC236}">
                <a16:creationId xmlns:a16="http://schemas.microsoft.com/office/drawing/2014/main" id="{803D67CA-0545-D844-AFAF-A8DAC0991BB3}"/>
              </a:ext>
            </a:extLst>
          </p:cNvPr>
          <p:cNvPicPr>
            <a:picLocks noChangeAspect="1"/>
          </p:cNvPicPr>
          <p:nvPr/>
        </p:nvPicPr>
        <p:blipFill>
          <a:blip r:embed="rId6">
            <a:lum bright="70000" contrast="-70000"/>
          </a:blip>
          <a:stretch>
            <a:fillRect/>
          </a:stretch>
        </p:blipFill>
        <p:spPr>
          <a:xfrm>
            <a:off x="8036915" y="4251692"/>
            <a:ext cx="485030" cy="485030"/>
          </a:xfrm>
          <a:prstGeom prst="rect">
            <a:avLst/>
          </a:prstGeom>
        </p:spPr>
      </p:pic>
      <p:pic>
        <p:nvPicPr>
          <p:cNvPr id="3" name="Picture 2">
            <a:extLst>
              <a:ext uri="{FF2B5EF4-FFF2-40B4-BE49-F238E27FC236}">
                <a16:creationId xmlns:a16="http://schemas.microsoft.com/office/drawing/2014/main" id="{21ECD82D-BBC2-B14A-947F-F06638B3A049}"/>
              </a:ext>
            </a:extLst>
          </p:cNvPr>
          <p:cNvPicPr>
            <a:picLocks noChangeAspect="1"/>
          </p:cNvPicPr>
          <p:nvPr/>
        </p:nvPicPr>
        <p:blipFill>
          <a:blip r:embed="rId7"/>
          <a:stretch>
            <a:fillRect/>
          </a:stretch>
        </p:blipFill>
        <p:spPr>
          <a:xfrm>
            <a:off x="7512852" y="4313981"/>
            <a:ext cx="355602" cy="355602"/>
          </a:xfrm>
          <a:prstGeom prst="rect">
            <a:avLst/>
          </a:prstGeom>
        </p:spPr>
      </p:pic>
      <p:pic>
        <p:nvPicPr>
          <p:cNvPr id="16" name="Graphic 15">
            <a:extLst>
              <a:ext uri="{FF2B5EF4-FFF2-40B4-BE49-F238E27FC236}">
                <a16:creationId xmlns:a16="http://schemas.microsoft.com/office/drawing/2014/main" id="{FA01C81D-ACB9-B34D-AE63-C8E6F6AE46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9007" y="1702008"/>
            <a:ext cx="355600" cy="355600"/>
          </a:xfrm>
          <a:prstGeom prst="rect">
            <a:avLst/>
          </a:prstGeom>
        </p:spPr>
      </p:pic>
      <p:pic>
        <p:nvPicPr>
          <p:cNvPr id="18" name="Graphic 17">
            <a:extLst>
              <a:ext uri="{FF2B5EF4-FFF2-40B4-BE49-F238E27FC236}">
                <a16:creationId xmlns:a16="http://schemas.microsoft.com/office/drawing/2014/main" id="{3581C97E-A0F1-494F-88A4-2FAC0C453D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29119" y="1702008"/>
            <a:ext cx="355600" cy="355600"/>
          </a:xfrm>
          <a:prstGeom prst="rect">
            <a:avLst/>
          </a:prstGeom>
        </p:spPr>
      </p:pic>
      <p:pic>
        <p:nvPicPr>
          <p:cNvPr id="20" name="Graphic 19">
            <a:extLst>
              <a:ext uri="{FF2B5EF4-FFF2-40B4-BE49-F238E27FC236}">
                <a16:creationId xmlns:a16="http://schemas.microsoft.com/office/drawing/2014/main" id="{99C0298E-AC04-1143-B2D1-D79F182A56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91217" y="1702007"/>
            <a:ext cx="355601" cy="355601"/>
          </a:xfrm>
          <a:prstGeom prst="rect">
            <a:avLst/>
          </a:prstGeom>
        </p:spPr>
      </p:pic>
      <p:pic>
        <p:nvPicPr>
          <p:cNvPr id="22" name="Graphic 21">
            <a:extLst>
              <a:ext uri="{FF2B5EF4-FFF2-40B4-BE49-F238E27FC236}">
                <a16:creationId xmlns:a16="http://schemas.microsoft.com/office/drawing/2014/main" id="{E478857A-BE9D-1A46-BD5A-6737C101E7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21945" y="1702005"/>
            <a:ext cx="355601" cy="355601"/>
          </a:xfrm>
          <a:prstGeom prst="rect">
            <a:avLst/>
          </a:prstGeom>
        </p:spPr>
      </p:pic>
      <p:pic>
        <p:nvPicPr>
          <p:cNvPr id="24" name="Picture 23">
            <a:extLst>
              <a:ext uri="{FF2B5EF4-FFF2-40B4-BE49-F238E27FC236}">
                <a16:creationId xmlns:a16="http://schemas.microsoft.com/office/drawing/2014/main" id="{268E7B0D-7629-BA4C-A0A1-080C0384FE2C}"/>
              </a:ext>
            </a:extLst>
          </p:cNvPr>
          <p:cNvPicPr>
            <a:picLocks noChangeAspect="1"/>
          </p:cNvPicPr>
          <p:nvPr/>
        </p:nvPicPr>
        <p:blipFill>
          <a:blip r:embed="rId16"/>
          <a:stretch>
            <a:fillRect/>
          </a:stretch>
        </p:blipFill>
        <p:spPr>
          <a:xfrm>
            <a:off x="7512852" y="2358423"/>
            <a:ext cx="1009093" cy="1478844"/>
          </a:xfrm>
          <a:prstGeom prst="rect">
            <a:avLst/>
          </a:prstGeom>
        </p:spPr>
      </p:pic>
    </p:spTree>
    <p:extLst>
      <p:ext uri="{BB962C8B-B14F-4D97-AF65-F5344CB8AC3E}">
        <p14:creationId xmlns:p14="http://schemas.microsoft.com/office/powerpoint/2010/main" val="35937117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930" y="1241026"/>
            <a:ext cx="8156566" cy="1169660"/>
          </a:xfrm>
        </p:spPr>
        <p:txBody>
          <a:bodyPr>
            <a:no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Predictions - Adding Machine Learning to Your Apps with Zero Back E</a:t>
            </a:r>
            <a:r>
              <a:rPr lang="en-US" sz="2400" dirty="0">
                <a:latin typeface="Amazon Ember" panose="020B0603020204020204" pitchFamily="34" charset="0"/>
                <a:ea typeface="Amazon Ember" panose="020B0603020204020204" pitchFamily="34" charset="0"/>
                <a:cs typeface="Amazon Ember" panose="020B0603020204020204" pitchFamily="34" charset="0"/>
              </a:rPr>
              <a:t>nd Code</a:t>
            </a:r>
            <a:endParaRPr lang="en-US" sz="24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 Placeholder 4"/>
          <p:cNvSpPr>
            <a:spLocks noGrp="1"/>
          </p:cNvSpPr>
          <p:nvPr>
            <p:ph type="body" sz="quarter" idx="14"/>
          </p:nvPr>
        </p:nvSpPr>
        <p:spPr>
          <a:xfrm>
            <a:off x="201930" y="2655835"/>
            <a:ext cx="6536530" cy="1040946"/>
          </a:xfrm>
        </p:spPr>
        <p:txBody>
          <a:bodyPr/>
          <a:lstStyle/>
          <a:p>
            <a:r>
              <a:rPr lang="en-US" dirty="0"/>
              <a:t>Name</a:t>
            </a:r>
          </a:p>
          <a:p>
            <a:r>
              <a:rPr lang="en-US" dirty="0"/>
              <a:t>Title</a:t>
            </a:r>
          </a:p>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Twitter - @handle</a:t>
            </a:r>
          </a:p>
          <a:p>
            <a:pPr>
              <a:lnSpc>
                <a:spcPct val="100000"/>
              </a:lnSpc>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 name="Picture 5">
            <a:extLst>
              <a:ext uri="{FF2B5EF4-FFF2-40B4-BE49-F238E27FC236}">
                <a16:creationId xmlns:a16="http://schemas.microsoft.com/office/drawing/2014/main" id="{A97E5913-7017-AB48-9A2D-CE10020155BE}"/>
              </a:ext>
            </a:extLst>
          </p:cNvPr>
          <p:cNvPicPr>
            <a:picLocks noChangeAspect="1"/>
          </p:cNvPicPr>
          <p:nvPr/>
        </p:nvPicPr>
        <p:blipFill>
          <a:blip r:embed="rId3"/>
          <a:stretch>
            <a:fillRect/>
          </a:stretch>
        </p:blipFill>
        <p:spPr>
          <a:xfrm>
            <a:off x="6436957" y="2022023"/>
            <a:ext cx="2223042" cy="1674758"/>
          </a:xfrm>
          <a:prstGeom prst="rect">
            <a:avLst/>
          </a:prstGeom>
        </p:spPr>
      </p:pic>
    </p:spTree>
    <p:extLst>
      <p:ext uri="{BB962C8B-B14F-4D97-AF65-F5344CB8AC3E}">
        <p14:creationId xmlns:p14="http://schemas.microsoft.com/office/powerpoint/2010/main" val="36531833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242277" y="124949"/>
            <a:ext cx="8609496" cy="686858"/>
          </a:xfrm>
        </p:spPr>
        <p:txBody>
          <a:bodyPr>
            <a:no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Amplify Client Libraries</a:t>
            </a:r>
          </a:p>
        </p:txBody>
      </p:sp>
      <p:sp>
        <p:nvSpPr>
          <p:cNvPr id="9" name="TextBox 8">
            <a:extLst>
              <a:ext uri="{FF2B5EF4-FFF2-40B4-BE49-F238E27FC236}">
                <a16:creationId xmlns:a16="http://schemas.microsoft.com/office/drawing/2014/main" id="{A682EB56-5143-A341-BE64-4AF70930BED5}"/>
              </a:ext>
            </a:extLst>
          </p:cNvPr>
          <p:cNvSpPr txBox="1"/>
          <p:nvPr/>
        </p:nvSpPr>
        <p:spPr>
          <a:xfrm>
            <a:off x="242277" y="1354212"/>
            <a:ext cx="3645911" cy="572464"/>
          </a:xfrm>
          <a:prstGeom prst="rect">
            <a:avLst/>
          </a:prstGeom>
          <a:noFill/>
        </p:spPr>
        <p:txBody>
          <a:bodyPr wrap="square" lIns="114300" tIns="91440" rIns="114300" bIns="91440" rtlCol="0">
            <a:spAutoFit/>
          </a:bodyPr>
          <a:lstStyle/>
          <a:p>
            <a:pPr>
              <a:lnSpc>
                <a:spcPct val="90000"/>
              </a:lnSpc>
              <a:spcAft>
                <a:spcPts val="1125"/>
              </a:spcAft>
            </a:pPr>
            <a:r>
              <a:rPr lang="en-US" sz="28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Categories</a:t>
            </a:r>
          </a:p>
        </p:txBody>
      </p:sp>
      <p:sp>
        <p:nvSpPr>
          <p:cNvPr id="2" name="Rectangle 1">
            <a:extLst>
              <a:ext uri="{FF2B5EF4-FFF2-40B4-BE49-F238E27FC236}">
                <a16:creationId xmlns:a16="http://schemas.microsoft.com/office/drawing/2014/main" id="{E21B8FD2-18B5-274F-8724-15141213F018}"/>
              </a:ext>
            </a:extLst>
          </p:cNvPr>
          <p:cNvSpPr/>
          <p:nvPr/>
        </p:nvSpPr>
        <p:spPr>
          <a:xfrm>
            <a:off x="268050" y="1926676"/>
            <a:ext cx="7548082" cy="2405017"/>
          </a:xfrm>
          <a:prstGeom prst="rect">
            <a:avLst/>
          </a:prstGeom>
        </p:spPr>
        <p:txBody>
          <a:bodyPr wrap="square">
            <a:spAutoFit/>
          </a:bodyPr>
          <a:lstStyle/>
          <a:p>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nSpc>
                <a:spcPct val="150000"/>
              </a:lnSpc>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Auth (</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AuthN+AuthZ</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rgbClr val="FFC000"/>
                </a:solidFill>
                <a:latin typeface="Amazon Ember" panose="020B0603020204020204" pitchFamily="34" charset="0"/>
                <a:ea typeface="Amazon Ember" panose="020B0603020204020204" pitchFamily="34" charset="0"/>
                <a:cs typeface="Amazon Ember" panose="020B0603020204020204" pitchFamily="34" charset="0"/>
              </a:rPr>
              <a:t>Predictions (AI/ML)</a:t>
            </a:r>
          </a:p>
          <a:p>
            <a:pPr>
              <a:lnSpc>
                <a:spcPct val="150000"/>
              </a:lnSpc>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Analytics						</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PubSub</a:t>
            </a: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nSpc>
                <a:spcPct val="150000"/>
              </a:lnSpc>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API (</a:t>
            </a: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GraphQL</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Push Notifications</a:t>
            </a:r>
          </a:p>
          <a:p>
            <a:pPr>
              <a:lnSpc>
                <a:spcPct val="150000"/>
              </a:lnSpc>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API (REST)						Storage</a:t>
            </a:r>
          </a:p>
          <a:p>
            <a:pPr>
              <a:lnSpc>
                <a:spcPct val="150000"/>
              </a:lnSpc>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Interactions (chat bots)			XR (AR/VR)</a:t>
            </a:r>
          </a:p>
        </p:txBody>
      </p:sp>
    </p:spTree>
    <p:extLst>
      <p:ext uri="{BB962C8B-B14F-4D97-AF65-F5344CB8AC3E}">
        <p14:creationId xmlns:p14="http://schemas.microsoft.com/office/powerpoint/2010/main" val="31732363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548AF-79E9-BE41-835E-033F6C6CBD59}"/>
              </a:ext>
            </a:extLst>
          </p:cNvPr>
          <p:cNvSpPr txBox="1">
            <a:spLocks/>
          </p:cNvSpPr>
          <p:nvPr/>
        </p:nvSpPr>
        <p:spPr bwMode="white">
          <a:xfrm>
            <a:off x="242277" y="135441"/>
            <a:ext cx="8205304" cy="567905"/>
          </a:xfrm>
          <a:prstGeom prst="rect">
            <a:avLst/>
          </a:prstGeom>
          <a:noFill/>
        </p:spPr>
        <p:txBody>
          <a:bodyPr vert="horz" lIns="182880" tIns="146304" rIns="182880" bIns="146304" rtlCol="0" anchor="t" anchorCtr="0">
            <a:noAutofit/>
          </a:bodyPr>
          <a:lstStyle>
            <a:lvl1pPr algn="l" defTabSz="457200" rtl="0" eaLnBrk="1" latinLnBrk="0" hangingPunct="1">
              <a:spcBef>
                <a:spcPct val="0"/>
              </a:spcBef>
              <a:buNone/>
              <a:defRPr sz="3375" b="1" kern="1200" spc="-74" baseline="0">
                <a:solidFill>
                  <a:schemeClr val="bg1"/>
                </a:solidFill>
                <a:latin typeface="Arial"/>
                <a:ea typeface="+mj-ea"/>
                <a:cs typeface="Arial"/>
              </a:defRPr>
            </a:lvl1p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Amplify Framework Client</a:t>
            </a:r>
          </a:p>
        </p:txBody>
      </p:sp>
      <p:sp>
        <p:nvSpPr>
          <p:cNvPr id="10" name="TextBox 9">
            <a:extLst>
              <a:ext uri="{FF2B5EF4-FFF2-40B4-BE49-F238E27FC236}">
                <a16:creationId xmlns:a16="http://schemas.microsoft.com/office/drawing/2014/main" id="{05EAC504-E9A6-5B41-8EF5-29D74A2DF740}"/>
              </a:ext>
            </a:extLst>
          </p:cNvPr>
          <p:cNvSpPr txBox="1"/>
          <p:nvPr/>
        </p:nvSpPr>
        <p:spPr>
          <a:xfrm>
            <a:off x="249822" y="2559159"/>
            <a:ext cx="6570906" cy="1214692"/>
          </a:xfrm>
          <a:prstGeom prst="rect">
            <a:avLst/>
          </a:prstGeom>
          <a:noFill/>
        </p:spPr>
        <p:txBody>
          <a:bodyPr wrap="square" lIns="114300" tIns="91440" rIns="114300" bIns="91440" rtlCol="0">
            <a:spAutoFit/>
          </a:bodyPr>
          <a:lstStyle/>
          <a:p>
            <a:pPr>
              <a:lnSpc>
                <a:spcPct val="90000"/>
              </a:lnSpc>
              <a:spcAft>
                <a:spcPts val="1125"/>
              </a:spcAft>
            </a:pPr>
            <a:r>
              <a:rPr lang="en-US" dirty="0">
                <a:solidFill>
                  <a:schemeClr val="bg1"/>
                </a:solidFill>
                <a:latin typeface="Lucida Console" panose="020B0609040504020204" pitchFamily="49" charset="0"/>
              </a:rPr>
              <a:t>import {</a:t>
            </a:r>
          </a:p>
          <a:p>
            <a:pPr>
              <a:lnSpc>
                <a:spcPct val="90000"/>
              </a:lnSpc>
              <a:spcAft>
                <a:spcPts val="1125"/>
              </a:spcAft>
            </a:pPr>
            <a:r>
              <a:rPr lang="en-US" dirty="0">
                <a:solidFill>
                  <a:srgbClr val="FFB000"/>
                </a:solidFill>
                <a:latin typeface="Lucida Console" panose="020B0609040504020204" pitchFamily="49" charset="0"/>
              </a:rPr>
              <a:t>  </a:t>
            </a:r>
            <a:r>
              <a:rPr lang="en-US" dirty="0" err="1">
                <a:solidFill>
                  <a:srgbClr val="FFB000"/>
                </a:solidFill>
                <a:latin typeface="Lucida Console" panose="020B0609040504020204" pitchFamily="49" charset="0"/>
              </a:rPr>
              <a:t>Auth</a:t>
            </a:r>
            <a:r>
              <a:rPr lang="en-US" dirty="0">
                <a:solidFill>
                  <a:schemeClr val="bg1"/>
                </a:solidFill>
                <a:latin typeface="Lucida Console" panose="020B0609040504020204" pitchFamily="49" charset="0"/>
              </a:rPr>
              <a:t>,</a:t>
            </a:r>
            <a:r>
              <a:rPr lang="en-US" dirty="0">
                <a:solidFill>
                  <a:srgbClr val="FFB000"/>
                </a:solidFill>
                <a:latin typeface="Lucida Console" panose="020B0609040504020204" pitchFamily="49" charset="0"/>
              </a:rPr>
              <a:t> API</a:t>
            </a:r>
            <a:r>
              <a:rPr lang="en-US" dirty="0">
                <a:solidFill>
                  <a:schemeClr val="bg1"/>
                </a:solidFill>
                <a:latin typeface="Lucida Console" panose="020B0609040504020204" pitchFamily="49" charset="0"/>
              </a:rPr>
              <a:t>,</a:t>
            </a:r>
            <a:r>
              <a:rPr lang="en-US" dirty="0">
                <a:solidFill>
                  <a:srgbClr val="FFB000"/>
                </a:solidFill>
                <a:latin typeface="Lucida Console" panose="020B0609040504020204" pitchFamily="49" charset="0"/>
              </a:rPr>
              <a:t> Storage</a:t>
            </a:r>
            <a:r>
              <a:rPr lang="en-US" dirty="0">
                <a:solidFill>
                  <a:schemeClr val="bg1"/>
                </a:solidFill>
                <a:latin typeface="Lucida Console" panose="020B0609040504020204" pitchFamily="49" charset="0"/>
              </a:rPr>
              <a:t>,</a:t>
            </a:r>
            <a:r>
              <a:rPr lang="en-US" dirty="0">
                <a:solidFill>
                  <a:srgbClr val="FFB000"/>
                </a:solidFill>
                <a:latin typeface="Lucida Console" panose="020B0609040504020204" pitchFamily="49" charset="0"/>
              </a:rPr>
              <a:t> Analytics</a:t>
            </a:r>
            <a:r>
              <a:rPr lang="en-US" dirty="0">
                <a:solidFill>
                  <a:schemeClr val="bg1"/>
                </a:solidFill>
                <a:latin typeface="Lucida Console" panose="020B0609040504020204" pitchFamily="49" charset="0"/>
              </a:rPr>
              <a:t>,</a:t>
            </a:r>
            <a:r>
              <a:rPr lang="en-US" dirty="0">
                <a:solidFill>
                  <a:srgbClr val="FFB000"/>
                </a:solidFill>
                <a:latin typeface="Lucida Console" panose="020B0609040504020204" pitchFamily="49" charset="0"/>
              </a:rPr>
              <a:t> XR </a:t>
            </a:r>
          </a:p>
          <a:p>
            <a:pPr>
              <a:lnSpc>
                <a:spcPct val="90000"/>
              </a:lnSpc>
              <a:spcAft>
                <a:spcPts val="1125"/>
              </a:spcAft>
            </a:pPr>
            <a:r>
              <a:rPr lang="en-US" dirty="0">
                <a:solidFill>
                  <a:schemeClr val="bg1"/>
                </a:solidFill>
                <a:latin typeface="Lucida Console" panose="020B0609040504020204" pitchFamily="49" charset="0"/>
              </a:rPr>
              <a:t>} from ‘</a:t>
            </a:r>
            <a:r>
              <a:rPr lang="en-US" dirty="0" err="1">
                <a:solidFill>
                  <a:schemeClr val="bg1"/>
                </a:solidFill>
                <a:latin typeface="Lucida Console" panose="020B0609040504020204" pitchFamily="49" charset="0"/>
              </a:rPr>
              <a:t>aws</a:t>
            </a:r>
            <a:r>
              <a:rPr lang="en-US" dirty="0">
                <a:solidFill>
                  <a:schemeClr val="bg1"/>
                </a:solidFill>
                <a:latin typeface="Lucida Console" panose="020B0609040504020204" pitchFamily="49" charset="0"/>
              </a:rPr>
              <a:t>-amplify’</a:t>
            </a:r>
          </a:p>
        </p:txBody>
      </p:sp>
      <p:sp>
        <p:nvSpPr>
          <p:cNvPr id="11" name="TextBox 10">
            <a:extLst>
              <a:ext uri="{FF2B5EF4-FFF2-40B4-BE49-F238E27FC236}">
                <a16:creationId xmlns:a16="http://schemas.microsoft.com/office/drawing/2014/main" id="{9CEA8C05-02DD-0F45-80C1-9079D6050E61}"/>
              </a:ext>
            </a:extLst>
          </p:cNvPr>
          <p:cNvSpPr txBox="1"/>
          <p:nvPr/>
        </p:nvSpPr>
        <p:spPr>
          <a:xfrm>
            <a:off x="249822" y="1563084"/>
            <a:ext cx="6570906" cy="461665"/>
          </a:xfrm>
          <a:prstGeom prst="rect">
            <a:avLst/>
          </a:prstGeom>
          <a:noFill/>
        </p:spPr>
        <p:txBody>
          <a:bodyPr wrap="square" lIns="114300" tIns="91440" rIns="114300" bIns="91440" rtlCol="0">
            <a:spAutoFit/>
          </a:bodyPr>
          <a:lstStyle/>
          <a:p>
            <a:pPr>
              <a:lnSpc>
                <a:spcPct val="90000"/>
              </a:lnSpc>
              <a:spcAft>
                <a:spcPts val="1125"/>
              </a:spcAft>
            </a:pPr>
            <a:r>
              <a:rPr lang="en-US" sz="2000" dirty="0">
                <a:solidFill>
                  <a:srgbClr val="FFB000"/>
                </a:solidFill>
                <a:latin typeface="Lucida Console" panose="020B0609040504020204" pitchFamily="49" charset="0"/>
              </a:rPr>
              <a:t>$</a:t>
            </a:r>
            <a:r>
              <a:rPr lang="en-US" sz="2000" dirty="0">
                <a:solidFill>
                  <a:schemeClr val="bg1"/>
                </a:solidFill>
                <a:latin typeface="Lucida Console" panose="020B0609040504020204" pitchFamily="49" charset="0"/>
              </a:rPr>
              <a:t> </a:t>
            </a:r>
            <a:r>
              <a:rPr lang="en-US" sz="2000" dirty="0" err="1">
                <a:solidFill>
                  <a:schemeClr val="bg1"/>
                </a:solidFill>
                <a:latin typeface="Lucida Console" panose="020B0609040504020204" pitchFamily="49" charset="0"/>
              </a:rPr>
              <a:t>npm</a:t>
            </a:r>
            <a:r>
              <a:rPr lang="en-US" sz="2000" dirty="0">
                <a:solidFill>
                  <a:schemeClr val="bg1"/>
                </a:solidFill>
                <a:latin typeface="Lucida Console" panose="020B0609040504020204" pitchFamily="49" charset="0"/>
              </a:rPr>
              <a:t> install </a:t>
            </a:r>
            <a:r>
              <a:rPr lang="en-US" dirty="0" err="1">
                <a:solidFill>
                  <a:schemeClr val="bg1"/>
                </a:solidFill>
                <a:latin typeface="Lucida Console" panose="020B0609040504020204" pitchFamily="49" charset="0"/>
              </a:rPr>
              <a:t>aws</a:t>
            </a:r>
            <a:r>
              <a:rPr lang="en-US" dirty="0">
                <a:solidFill>
                  <a:schemeClr val="bg1"/>
                </a:solidFill>
                <a:latin typeface="Lucida Console" panose="020B0609040504020204" pitchFamily="49" charset="0"/>
              </a:rPr>
              <a:t>-amplify</a:t>
            </a:r>
            <a:endParaRPr lang="en-US" sz="2000" dirty="0">
              <a:solidFill>
                <a:schemeClr val="bg1"/>
              </a:solidFill>
              <a:latin typeface="Lucida Console" panose="020B0609040504020204" pitchFamily="49" charset="0"/>
            </a:endParaRPr>
          </a:p>
        </p:txBody>
      </p:sp>
    </p:spTree>
    <p:extLst>
      <p:ext uri="{BB962C8B-B14F-4D97-AF65-F5344CB8AC3E}">
        <p14:creationId xmlns:p14="http://schemas.microsoft.com/office/powerpoint/2010/main" val="30076475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2C548AF-79E9-BE41-835E-033F6C6CBD59}"/>
              </a:ext>
            </a:extLst>
          </p:cNvPr>
          <p:cNvSpPr txBox="1">
            <a:spLocks/>
          </p:cNvSpPr>
          <p:nvPr/>
        </p:nvSpPr>
        <p:spPr bwMode="white">
          <a:xfrm>
            <a:off x="242277" y="135441"/>
            <a:ext cx="8205304" cy="567905"/>
          </a:xfrm>
          <a:prstGeom prst="rect">
            <a:avLst/>
          </a:prstGeom>
          <a:noFill/>
        </p:spPr>
        <p:txBody>
          <a:bodyPr vert="horz" lIns="182880" tIns="146304" rIns="182880" bIns="146304" rtlCol="0" anchor="t" anchorCtr="0">
            <a:noAutofit/>
          </a:bodyPr>
          <a:lstStyle>
            <a:lvl1pPr algn="l" defTabSz="457200" rtl="0" eaLnBrk="1" latinLnBrk="0" hangingPunct="1">
              <a:spcBef>
                <a:spcPct val="0"/>
              </a:spcBef>
              <a:buNone/>
              <a:defRPr sz="3375" b="1" kern="1200" spc="-74" baseline="0">
                <a:solidFill>
                  <a:schemeClr val="bg1"/>
                </a:solidFill>
                <a:latin typeface="Arial"/>
                <a:ea typeface="+mj-ea"/>
                <a:cs typeface="Arial"/>
              </a:defRPr>
            </a:lvl1p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Amplify Framework Client</a:t>
            </a:r>
          </a:p>
        </p:txBody>
      </p:sp>
      <p:sp>
        <p:nvSpPr>
          <p:cNvPr id="5" name="TextBox 4">
            <a:extLst>
              <a:ext uri="{FF2B5EF4-FFF2-40B4-BE49-F238E27FC236}">
                <a16:creationId xmlns:a16="http://schemas.microsoft.com/office/drawing/2014/main" id="{9E65124C-5F57-B143-93EC-EFC4A21D4570}"/>
              </a:ext>
            </a:extLst>
          </p:cNvPr>
          <p:cNvSpPr txBox="1"/>
          <p:nvPr/>
        </p:nvSpPr>
        <p:spPr>
          <a:xfrm>
            <a:off x="290393" y="1503472"/>
            <a:ext cx="6570906" cy="1297791"/>
          </a:xfrm>
          <a:prstGeom prst="rect">
            <a:avLst/>
          </a:prstGeom>
          <a:noFill/>
        </p:spPr>
        <p:txBody>
          <a:bodyPr wrap="square" lIns="114300" tIns="91440" rIns="114300" bIns="91440" rtlCol="0">
            <a:spAutoFit/>
          </a:bodyPr>
          <a:lstStyle/>
          <a:p>
            <a:pPr>
              <a:lnSpc>
                <a:spcPct val="90000"/>
              </a:lnSpc>
              <a:spcAft>
                <a:spcPts val="1125"/>
              </a:spcAft>
            </a:pPr>
            <a:r>
              <a:rPr lang="en-US" sz="2000" dirty="0">
                <a:solidFill>
                  <a:schemeClr val="bg1"/>
                </a:solidFill>
                <a:latin typeface="Lucida Console" panose="020B0609040504020204" pitchFamily="49" charset="0"/>
              </a:rPr>
              <a:t>import {</a:t>
            </a:r>
          </a:p>
          <a:p>
            <a:pPr>
              <a:lnSpc>
                <a:spcPct val="90000"/>
              </a:lnSpc>
              <a:spcAft>
                <a:spcPts val="1125"/>
              </a:spcAft>
            </a:pPr>
            <a:r>
              <a:rPr lang="en-US" sz="2000" dirty="0">
                <a:solidFill>
                  <a:srgbClr val="FFB000"/>
                </a:solidFill>
                <a:latin typeface="Lucida Console" panose="020B0609040504020204" pitchFamily="49" charset="0"/>
              </a:rPr>
              <a:t>  API</a:t>
            </a:r>
          </a:p>
          <a:p>
            <a:pPr>
              <a:lnSpc>
                <a:spcPct val="90000"/>
              </a:lnSpc>
              <a:spcAft>
                <a:spcPts val="1125"/>
              </a:spcAft>
            </a:pPr>
            <a:r>
              <a:rPr lang="en-US" sz="2000" dirty="0">
                <a:solidFill>
                  <a:schemeClr val="bg1"/>
                </a:solidFill>
                <a:latin typeface="Lucida Console" panose="020B0609040504020204" pitchFamily="49" charset="0"/>
              </a:rPr>
              <a:t>} from ‘</a:t>
            </a:r>
            <a:r>
              <a:rPr lang="en-US" sz="2000" dirty="0" err="1">
                <a:solidFill>
                  <a:schemeClr val="bg1"/>
                </a:solidFill>
                <a:latin typeface="Lucida Console" panose="020B0609040504020204" pitchFamily="49" charset="0"/>
              </a:rPr>
              <a:t>aws</a:t>
            </a:r>
            <a:r>
              <a:rPr lang="en-US" sz="2000" dirty="0">
                <a:solidFill>
                  <a:schemeClr val="bg1"/>
                </a:solidFill>
                <a:latin typeface="Lucida Console" panose="020B0609040504020204" pitchFamily="49" charset="0"/>
              </a:rPr>
              <a:t>-amplify’</a:t>
            </a:r>
          </a:p>
        </p:txBody>
      </p:sp>
      <p:sp>
        <p:nvSpPr>
          <p:cNvPr id="6" name="TextBox 5">
            <a:extLst>
              <a:ext uri="{FF2B5EF4-FFF2-40B4-BE49-F238E27FC236}">
                <a16:creationId xmlns:a16="http://schemas.microsoft.com/office/drawing/2014/main" id="{908AC745-442A-0742-8C75-7F5D2F4EE928}"/>
              </a:ext>
            </a:extLst>
          </p:cNvPr>
          <p:cNvSpPr txBox="1"/>
          <p:nvPr/>
        </p:nvSpPr>
        <p:spPr>
          <a:xfrm>
            <a:off x="242277" y="3218953"/>
            <a:ext cx="6570906" cy="461665"/>
          </a:xfrm>
          <a:prstGeom prst="rect">
            <a:avLst/>
          </a:prstGeom>
          <a:noFill/>
        </p:spPr>
        <p:txBody>
          <a:bodyPr wrap="square" lIns="114300" tIns="91440" rIns="114300" bIns="91440" rtlCol="0">
            <a:spAutoFit/>
          </a:bodyPr>
          <a:lstStyle/>
          <a:p>
            <a:pPr>
              <a:lnSpc>
                <a:spcPct val="90000"/>
              </a:lnSpc>
              <a:spcAft>
                <a:spcPts val="1125"/>
              </a:spcAft>
            </a:pPr>
            <a:r>
              <a:rPr lang="en-US" sz="2000" dirty="0" err="1">
                <a:solidFill>
                  <a:srgbClr val="FFB000"/>
                </a:solidFill>
                <a:latin typeface="Lucida Console" panose="020B0609040504020204" pitchFamily="49" charset="0"/>
              </a:rPr>
              <a:t>API</a:t>
            </a:r>
            <a:r>
              <a:rPr lang="en-US" sz="2000" dirty="0" err="1">
                <a:solidFill>
                  <a:schemeClr val="bg1"/>
                </a:solidFill>
                <a:latin typeface="Lucida Console" panose="020B0609040504020204" pitchFamily="49" charset="0"/>
              </a:rPr>
              <a:t>.get</a:t>
            </a:r>
            <a:r>
              <a:rPr lang="en-US" sz="2000" dirty="0">
                <a:solidFill>
                  <a:schemeClr val="bg1"/>
                </a:solidFill>
                <a:latin typeface="Lucida Console" panose="020B0609040504020204" pitchFamily="49" charset="0"/>
              </a:rPr>
              <a:t>(’</a:t>
            </a:r>
            <a:r>
              <a:rPr lang="en-US" sz="2000" dirty="0" err="1">
                <a:solidFill>
                  <a:srgbClr val="FFB000"/>
                </a:solidFill>
                <a:latin typeface="Lucida Console" panose="020B0609040504020204" pitchFamily="49" charset="0"/>
              </a:rPr>
              <a:t>apiname</a:t>
            </a:r>
            <a:r>
              <a:rPr lang="en-US" sz="2000" dirty="0">
                <a:solidFill>
                  <a:schemeClr val="bg1"/>
                </a:solidFill>
                <a:latin typeface="Lucida Console" panose="020B0609040504020204" pitchFamily="49" charset="0"/>
              </a:rPr>
              <a:t>’, ‘</a:t>
            </a:r>
            <a:r>
              <a:rPr lang="en-US" sz="2000" dirty="0">
                <a:solidFill>
                  <a:srgbClr val="FFB000"/>
                </a:solidFill>
                <a:latin typeface="Lucida Console" panose="020B0609040504020204" pitchFamily="49" charset="0"/>
              </a:rPr>
              <a:t>path</a:t>
            </a:r>
            <a:r>
              <a:rPr lang="en-US" sz="2000" dirty="0">
                <a:solidFill>
                  <a:schemeClr val="bg1"/>
                </a:solidFill>
                <a:latin typeface="Lucida Console" panose="020B0609040504020204" pitchFamily="49" charset="0"/>
              </a:rPr>
              <a:t>’)</a:t>
            </a:r>
          </a:p>
        </p:txBody>
      </p:sp>
    </p:spTree>
    <p:extLst>
      <p:ext uri="{BB962C8B-B14F-4D97-AF65-F5344CB8AC3E}">
        <p14:creationId xmlns:p14="http://schemas.microsoft.com/office/powerpoint/2010/main" val="30775241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6069541" cy="1250668"/>
          </a:xfrm>
        </p:spPr>
        <p:txBody>
          <a:body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Amplify Predictions</a:t>
            </a:r>
          </a:p>
        </p:txBody>
      </p:sp>
    </p:spTree>
    <p:extLst>
      <p:ext uri="{BB962C8B-B14F-4D97-AF65-F5344CB8AC3E}">
        <p14:creationId xmlns:p14="http://schemas.microsoft.com/office/powerpoint/2010/main" val="1044678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268050" y="114869"/>
            <a:ext cx="8609496" cy="686858"/>
          </a:xfrm>
        </p:spPr>
        <p:txBody>
          <a:bodyPr>
            <a:noAutofit/>
          </a:bodyPr>
          <a:lstStyle/>
          <a:p>
            <a:r>
              <a:rPr lang="en-US" sz="2800" b="0" spc="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Amplify Framework</a:t>
            </a:r>
            <a:endParaRPr lang="en-US" sz="28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E21B8FD2-18B5-274F-8724-15141213F018}"/>
              </a:ext>
            </a:extLst>
          </p:cNvPr>
          <p:cNvSpPr/>
          <p:nvPr/>
        </p:nvSpPr>
        <p:spPr>
          <a:xfrm>
            <a:off x="268049" y="1926676"/>
            <a:ext cx="8732515" cy="3693319"/>
          </a:xfrm>
          <a:prstGeom prst="rect">
            <a:avLst/>
          </a:prstGeom>
        </p:spPr>
        <p:txBody>
          <a:bodyPr wrap="square">
            <a:spAutoFit/>
          </a:bodyPr>
          <a:lstStyle/>
          <a:p>
            <a:pPr>
              <a:buClr>
                <a:srgbClr val="FFC000"/>
              </a:buCl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Easily add AI/ML use cases powered by Amazon AI/ML services</a:t>
            </a:r>
          </a:p>
          <a:p>
            <a:pPr marL="342900" lvl="0" indent="-342900">
              <a:spcBef>
                <a:spcPct val="20000"/>
              </a:spcBef>
              <a:buClr>
                <a:srgbClr val="FFC000"/>
              </a:buClr>
              <a:buFont typeface="Wingdings" pitchFamily="2" charset="2"/>
              <a:buChar char="ü"/>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 machine learning experience required</a:t>
            </a:r>
          </a:p>
          <a:p>
            <a:pPr marL="342900" lvl="0" indent="-342900">
              <a:spcBef>
                <a:spcPct val="20000"/>
              </a:spcBef>
              <a:buClr>
                <a:srgbClr val="FFC000"/>
              </a:buClr>
              <a:buFont typeface="Wingdings" pitchFamily="2" charset="2"/>
              <a:buChar char="ü"/>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Few lines of code</a:t>
            </a:r>
          </a:p>
          <a:p>
            <a:pPr marL="342900" indent="-342900">
              <a:spcBef>
                <a:spcPct val="20000"/>
              </a:spcBef>
              <a:buClr>
                <a:srgbClr val="FFC000"/>
              </a:buClr>
              <a:buFont typeface="Wingdings" pitchFamily="2" charset="2"/>
              <a:buChar char="ü"/>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Support for custom models through </a:t>
            </a:r>
            <a:r>
              <a:rPr lang="en-US"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SageMaker</a:t>
            </a: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Apple </a:t>
            </a:r>
            <a:r>
              <a:rPr lang="en-US" dirty="0" err="1">
                <a:solidFill>
                  <a:srgbClr val="FFFFFF"/>
                </a:solidFill>
                <a:latin typeface="Amazon Ember" panose="020B0603020204020204" pitchFamily="34" charset="0"/>
                <a:ea typeface="Amazon Ember" panose="020B0603020204020204" pitchFamily="34" charset="0"/>
                <a:cs typeface="Amazon Ember" panose="020B0603020204020204" pitchFamily="34" charset="0"/>
              </a:rPr>
              <a:t>CoreML</a:t>
            </a: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Vision Framework support for iOS</a:t>
            </a:r>
          </a:p>
          <a:p>
            <a:pPr marL="342900" indent="-342900">
              <a:spcBef>
                <a:spcPct val="20000"/>
              </a:spcBef>
              <a:buClr>
                <a:srgbClr val="FFC000"/>
              </a:buClr>
              <a:buFont typeface="Wingdings" pitchFamily="2" charset="2"/>
              <a:buChar char="ü"/>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@predictions to orchestrate multiple AI/ML actions using GraphQL</a:t>
            </a: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AFD1D939-8C0B-2041-A88D-C6307385760E}"/>
              </a:ext>
            </a:extLst>
          </p:cNvPr>
          <p:cNvSpPr txBox="1"/>
          <p:nvPr/>
        </p:nvSpPr>
        <p:spPr>
          <a:xfrm>
            <a:off x="242277" y="1354212"/>
            <a:ext cx="3645911" cy="572464"/>
          </a:xfrm>
          <a:prstGeom prst="rect">
            <a:avLst/>
          </a:prstGeom>
          <a:noFill/>
        </p:spPr>
        <p:txBody>
          <a:bodyPr wrap="square" lIns="114300" tIns="91440" rIns="114300" bIns="91440" rtlCol="0">
            <a:spAutoFit/>
          </a:bodyPr>
          <a:lstStyle/>
          <a:p>
            <a:pPr>
              <a:lnSpc>
                <a:spcPct val="90000"/>
              </a:lnSpc>
              <a:spcAft>
                <a:spcPts val="1125"/>
              </a:spcAft>
            </a:pPr>
            <a:r>
              <a:rPr lang="en-US" sz="28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Predictions category</a:t>
            </a:r>
          </a:p>
        </p:txBody>
      </p:sp>
    </p:spTree>
    <p:extLst>
      <p:ext uri="{BB962C8B-B14F-4D97-AF65-F5344CB8AC3E}">
        <p14:creationId xmlns:p14="http://schemas.microsoft.com/office/powerpoint/2010/main" val="22265358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268050" y="114869"/>
            <a:ext cx="8609496" cy="686858"/>
          </a:xfrm>
        </p:spPr>
        <p:txBody>
          <a:bodyPr>
            <a:noAutofit/>
          </a:bodyPr>
          <a:lstStyle/>
          <a:p>
            <a:r>
              <a:rPr lang="en-US" sz="2800" b="0" spc="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Amplify Framework</a:t>
            </a:r>
            <a:endParaRPr lang="en-US" sz="28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E21B8FD2-18B5-274F-8724-15141213F018}"/>
              </a:ext>
            </a:extLst>
          </p:cNvPr>
          <p:cNvSpPr/>
          <p:nvPr/>
        </p:nvSpPr>
        <p:spPr>
          <a:xfrm>
            <a:off x="268050" y="1926676"/>
            <a:ext cx="5997522" cy="701731"/>
          </a:xfrm>
          <a:prstGeom prst="rect">
            <a:avLst/>
          </a:prstGeom>
        </p:spPr>
        <p:txBody>
          <a:bodyPr wrap="square">
            <a:spAutoFit/>
          </a:bodyPr>
          <a:lstStyle/>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AFD1D939-8C0B-2041-A88D-C6307385760E}"/>
              </a:ext>
            </a:extLst>
          </p:cNvPr>
          <p:cNvSpPr txBox="1"/>
          <p:nvPr/>
        </p:nvSpPr>
        <p:spPr>
          <a:xfrm>
            <a:off x="242277" y="1354212"/>
            <a:ext cx="5572534" cy="572464"/>
          </a:xfrm>
          <a:prstGeom prst="rect">
            <a:avLst/>
          </a:prstGeom>
          <a:noFill/>
        </p:spPr>
        <p:txBody>
          <a:bodyPr wrap="square" lIns="114300" tIns="91440" rIns="114300" bIns="91440" rtlCol="0">
            <a:spAutoFit/>
          </a:bodyPr>
          <a:lstStyle/>
          <a:p>
            <a:pPr>
              <a:lnSpc>
                <a:spcPct val="90000"/>
              </a:lnSpc>
              <a:spcAft>
                <a:spcPts val="1125"/>
              </a:spcAft>
            </a:pPr>
            <a:r>
              <a:rPr lang="en-US" sz="28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Predictions category use cases</a:t>
            </a:r>
          </a:p>
        </p:txBody>
      </p:sp>
      <p:sp>
        <p:nvSpPr>
          <p:cNvPr id="8" name="Rectangle 7">
            <a:extLst>
              <a:ext uri="{FF2B5EF4-FFF2-40B4-BE49-F238E27FC236}">
                <a16:creationId xmlns:a16="http://schemas.microsoft.com/office/drawing/2014/main" id="{3A79F02D-7F17-E947-9AE7-D1770A9357F4}"/>
              </a:ext>
            </a:extLst>
          </p:cNvPr>
          <p:cNvSpPr/>
          <p:nvPr/>
        </p:nvSpPr>
        <p:spPr>
          <a:xfrm>
            <a:off x="268050" y="1578951"/>
            <a:ext cx="7548082" cy="4358116"/>
          </a:xfrm>
          <a:prstGeom prst="rect">
            <a:avLst/>
          </a:prstGeom>
        </p:spPr>
        <p:txBody>
          <a:bodyPr wrap="square">
            <a:spAutoFit/>
          </a:bodyPr>
          <a:lstStyle/>
          <a:p>
            <a:pPr>
              <a:buClr>
                <a:srgbClr val="FFC000"/>
              </a:buClr>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Translating text </a:t>
            </a:r>
          </a:p>
          <a:p>
            <a:pPr marL="342900" lvl="0" indent="-342900">
              <a:spcBef>
                <a:spcPct val="20000"/>
              </a:spcBef>
              <a:buClr>
                <a:srgbClr val="FFC000"/>
              </a:buClr>
              <a:buFont typeface="Wingdings" pitchFamily="2" charset="2"/>
              <a:buChar char="ü"/>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 to speech</a:t>
            </a:r>
          </a:p>
          <a:p>
            <a:pPr marL="342900" lvl="0" indent="-342900">
              <a:spcBef>
                <a:spcPct val="20000"/>
              </a:spcBef>
              <a:buClr>
                <a:srgbClr val="FFC000"/>
              </a:buClr>
              <a:buFont typeface="Wingdings" pitchFamily="2" charset="2"/>
              <a:buChar char="ü"/>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 recognition</a:t>
            </a:r>
          </a:p>
          <a:p>
            <a:pPr marL="342900" lvl="0" indent="-342900">
              <a:spcBef>
                <a:spcPct val="20000"/>
              </a:spcBef>
              <a:buClr>
                <a:srgbClr val="FFC000"/>
              </a:buClr>
              <a:buFont typeface="Wingdings" pitchFamily="2" charset="2"/>
              <a:buChar char="ü"/>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Entities recognition</a:t>
            </a:r>
          </a:p>
          <a:p>
            <a:pPr marL="342900" lvl="0" indent="-342900">
              <a:spcBef>
                <a:spcPct val="20000"/>
              </a:spcBef>
              <a:buClr>
                <a:srgbClr val="FFC000"/>
              </a:buClr>
              <a:buFont typeface="Wingdings" pitchFamily="2" charset="2"/>
              <a:buChar char="ü"/>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Label real world objects</a:t>
            </a:r>
          </a:p>
          <a:p>
            <a:pPr marL="342900" lvl="0" indent="-342900">
              <a:spcBef>
                <a:spcPct val="20000"/>
              </a:spcBef>
              <a:buClr>
                <a:srgbClr val="FFC000"/>
              </a:buClr>
              <a:buFont typeface="Wingdings" pitchFamily="2" charset="2"/>
              <a:buChar char="ü"/>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Interpretation of text</a:t>
            </a:r>
          </a:p>
          <a:p>
            <a:pPr marL="342900" lvl="0" indent="-342900">
              <a:spcBef>
                <a:spcPct val="20000"/>
              </a:spcBef>
              <a:buClr>
                <a:srgbClr val="FFC000"/>
              </a:buClr>
              <a:buFont typeface="Wingdings" pitchFamily="2" charset="2"/>
              <a:buChar char="ü"/>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Uploading images for automatic training</a:t>
            </a:r>
          </a:p>
          <a:p>
            <a:pPr marL="342900" lvl="0" indent="-342900">
              <a:spcBef>
                <a:spcPct val="20000"/>
              </a:spcBef>
              <a:buClr>
                <a:srgbClr val="FFC000"/>
              </a:buClr>
              <a:buFont typeface="Wingdings" pitchFamily="2" charset="2"/>
              <a:buChar char="ü"/>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Transcribing text</a:t>
            </a:r>
          </a:p>
          <a:p>
            <a:pPr marL="342900" lvl="0" indent="-342900">
              <a:spcBef>
                <a:spcPct val="20000"/>
              </a:spcBef>
              <a:buClr>
                <a:srgbClr val="FFC000"/>
              </a:buClr>
              <a:buFont typeface="Wingdings" pitchFamily="2" charset="2"/>
              <a:buChar char="ü"/>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1015082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124212" y="94337"/>
            <a:ext cx="8609496" cy="686858"/>
          </a:xfrm>
        </p:spPr>
        <p:txBody>
          <a:bodyPr>
            <a:noAutofit/>
          </a:bodyPr>
          <a:lstStyle/>
          <a:p>
            <a:r>
              <a:rPr lang="en-US" sz="2800" b="0" spc="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Amplify Framework</a:t>
            </a:r>
            <a:endParaRPr lang="en-US" sz="28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E21B8FD2-18B5-274F-8724-15141213F018}"/>
              </a:ext>
            </a:extLst>
          </p:cNvPr>
          <p:cNvSpPr/>
          <p:nvPr/>
        </p:nvSpPr>
        <p:spPr>
          <a:xfrm>
            <a:off x="268050" y="1926676"/>
            <a:ext cx="5997522" cy="701731"/>
          </a:xfrm>
          <a:prstGeom prst="rect">
            <a:avLst/>
          </a:prstGeom>
        </p:spPr>
        <p:txBody>
          <a:bodyPr wrap="square">
            <a:spAutoFit/>
          </a:bodyPr>
          <a:lstStyle/>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AFD1D939-8C0B-2041-A88D-C6307385760E}"/>
              </a:ext>
            </a:extLst>
          </p:cNvPr>
          <p:cNvSpPr txBox="1"/>
          <p:nvPr/>
        </p:nvSpPr>
        <p:spPr>
          <a:xfrm>
            <a:off x="196132" y="632403"/>
            <a:ext cx="5572534" cy="461665"/>
          </a:xfrm>
          <a:prstGeom prst="rect">
            <a:avLst/>
          </a:prstGeom>
          <a:noFill/>
        </p:spPr>
        <p:txBody>
          <a:bodyPr wrap="square" lIns="114300" tIns="91440" rIns="114300" bIns="91440" rtlCol="0">
            <a:spAutoFit/>
          </a:bodyPr>
          <a:lstStyle/>
          <a:p>
            <a:pPr>
              <a:lnSpc>
                <a:spcPct val="90000"/>
              </a:lnSpc>
              <a:spcAft>
                <a:spcPts val="1125"/>
              </a:spcAft>
            </a:pPr>
            <a:r>
              <a:rPr lang="en-US" sz="20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Predictions category services</a:t>
            </a:r>
          </a:p>
        </p:txBody>
      </p:sp>
      <p:sp>
        <p:nvSpPr>
          <p:cNvPr id="8" name="Rectangle 7">
            <a:extLst>
              <a:ext uri="{FF2B5EF4-FFF2-40B4-BE49-F238E27FC236}">
                <a16:creationId xmlns:a16="http://schemas.microsoft.com/office/drawing/2014/main" id="{3A79F02D-7F17-E947-9AE7-D1770A9357F4}"/>
              </a:ext>
            </a:extLst>
          </p:cNvPr>
          <p:cNvSpPr/>
          <p:nvPr/>
        </p:nvSpPr>
        <p:spPr>
          <a:xfrm>
            <a:off x="268050" y="1603510"/>
            <a:ext cx="7548082" cy="584775"/>
          </a:xfrm>
          <a:prstGeom prst="rect">
            <a:avLst/>
          </a:prstGeom>
        </p:spPr>
        <p:txBody>
          <a:bodyPr wrap="square">
            <a:spAutoFit/>
          </a:bodyPr>
          <a:lstStyle/>
          <a:p>
            <a:pPr>
              <a:buClr>
                <a:srgbClr val="FFC000"/>
              </a:buClr>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 Translate</a:t>
            </a:r>
          </a:p>
        </p:txBody>
      </p:sp>
      <p:sp>
        <p:nvSpPr>
          <p:cNvPr id="6" name="Rectangle 5">
            <a:extLst>
              <a:ext uri="{FF2B5EF4-FFF2-40B4-BE49-F238E27FC236}">
                <a16:creationId xmlns:a16="http://schemas.microsoft.com/office/drawing/2014/main" id="{8D4942EA-0873-7C4F-BA46-40A23DD26BC9}"/>
              </a:ext>
            </a:extLst>
          </p:cNvPr>
          <p:cNvSpPr/>
          <p:nvPr/>
        </p:nvSpPr>
        <p:spPr>
          <a:xfrm>
            <a:off x="268050" y="2188285"/>
            <a:ext cx="7548082" cy="1990288"/>
          </a:xfrm>
          <a:prstGeom prst="rect">
            <a:avLst/>
          </a:prstGeom>
        </p:spPr>
        <p:txBody>
          <a:bodyPr wrap="square">
            <a:spAutoFit/>
          </a:bodyPr>
          <a:lstStyle/>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Natural and accurate language translation</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Highly Accurate &amp; Continuously Learning</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Easy to integrate</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Customizable</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Scalable</a:t>
            </a:r>
          </a:p>
        </p:txBody>
      </p:sp>
    </p:spTree>
    <p:extLst>
      <p:ext uri="{BB962C8B-B14F-4D97-AF65-F5344CB8AC3E}">
        <p14:creationId xmlns:p14="http://schemas.microsoft.com/office/powerpoint/2010/main" val="25478093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124212" y="94337"/>
            <a:ext cx="8609496" cy="686858"/>
          </a:xfrm>
        </p:spPr>
        <p:txBody>
          <a:bodyPr>
            <a:noAutofit/>
          </a:bodyPr>
          <a:lstStyle/>
          <a:p>
            <a:r>
              <a:rPr lang="en-US" sz="2800" b="0" spc="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Amplify Framework</a:t>
            </a:r>
            <a:endParaRPr lang="en-US" sz="28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E21B8FD2-18B5-274F-8724-15141213F018}"/>
              </a:ext>
            </a:extLst>
          </p:cNvPr>
          <p:cNvSpPr/>
          <p:nvPr/>
        </p:nvSpPr>
        <p:spPr>
          <a:xfrm>
            <a:off x="268050" y="1926676"/>
            <a:ext cx="5997522" cy="701731"/>
          </a:xfrm>
          <a:prstGeom prst="rect">
            <a:avLst/>
          </a:prstGeom>
        </p:spPr>
        <p:txBody>
          <a:bodyPr wrap="square">
            <a:spAutoFit/>
          </a:bodyPr>
          <a:lstStyle/>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AFD1D939-8C0B-2041-A88D-C6307385760E}"/>
              </a:ext>
            </a:extLst>
          </p:cNvPr>
          <p:cNvSpPr txBox="1"/>
          <p:nvPr/>
        </p:nvSpPr>
        <p:spPr>
          <a:xfrm>
            <a:off x="196132" y="632403"/>
            <a:ext cx="5572534" cy="461665"/>
          </a:xfrm>
          <a:prstGeom prst="rect">
            <a:avLst/>
          </a:prstGeom>
          <a:noFill/>
        </p:spPr>
        <p:txBody>
          <a:bodyPr wrap="square" lIns="114300" tIns="91440" rIns="114300" bIns="91440" rtlCol="0">
            <a:spAutoFit/>
          </a:bodyPr>
          <a:lstStyle/>
          <a:p>
            <a:pPr>
              <a:lnSpc>
                <a:spcPct val="90000"/>
              </a:lnSpc>
              <a:spcAft>
                <a:spcPts val="1125"/>
              </a:spcAft>
            </a:pPr>
            <a:r>
              <a:rPr lang="en-US" sz="20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Predictions category services</a:t>
            </a:r>
          </a:p>
        </p:txBody>
      </p:sp>
      <p:sp>
        <p:nvSpPr>
          <p:cNvPr id="8" name="Rectangle 7">
            <a:extLst>
              <a:ext uri="{FF2B5EF4-FFF2-40B4-BE49-F238E27FC236}">
                <a16:creationId xmlns:a16="http://schemas.microsoft.com/office/drawing/2014/main" id="{3A79F02D-7F17-E947-9AE7-D1770A9357F4}"/>
              </a:ext>
            </a:extLst>
          </p:cNvPr>
          <p:cNvSpPr/>
          <p:nvPr/>
        </p:nvSpPr>
        <p:spPr>
          <a:xfrm>
            <a:off x="268050" y="1603510"/>
            <a:ext cx="7548082" cy="584775"/>
          </a:xfrm>
          <a:prstGeom prst="rect">
            <a:avLst/>
          </a:prstGeom>
        </p:spPr>
        <p:txBody>
          <a:bodyPr wrap="square">
            <a:spAutoFit/>
          </a:bodyPr>
          <a:lstStyle/>
          <a:p>
            <a:pPr>
              <a:buClr>
                <a:srgbClr val="FFC000"/>
              </a:buClr>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 Polly</a:t>
            </a:r>
          </a:p>
        </p:txBody>
      </p:sp>
      <p:sp>
        <p:nvSpPr>
          <p:cNvPr id="6" name="Rectangle 5">
            <a:extLst>
              <a:ext uri="{FF2B5EF4-FFF2-40B4-BE49-F238E27FC236}">
                <a16:creationId xmlns:a16="http://schemas.microsoft.com/office/drawing/2014/main" id="{8D4942EA-0873-7C4F-BA46-40A23DD26BC9}"/>
              </a:ext>
            </a:extLst>
          </p:cNvPr>
          <p:cNvSpPr/>
          <p:nvPr/>
        </p:nvSpPr>
        <p:spPr>
          <a:xfrm>
            <a:off x="268050" y="2188285"/>
            <a:ext cx="7548082" cy="1990288"/>
          </a:xfrm>
          <a:prstGeom prst="rect">
            <a:avLst/>
          </a:prstGeom>
        </p:spPr>
        <p:txBody>
          <a:bodyPr wrap="square">
            <a:spAutoFit/>
          </a:bodyPr>
          <a:lstStyle/>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Turn text into lifelike speech using deep learning</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Natural sounding voices</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Store &amp; redistribute speech</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Real-time streaming</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Customize &amp; control speech output</a:t>
            </a:r>
          </a:p>
        </p:txBody>
      </p:sp>
    </p:spTree>
    <p:extLst>
      <p:ext uri="{BB962C8B-B14F-4D97-AF65-F5344CB8AC3E}">
        <p14:creationId xmlns:p14="http://schemas.microsoft.com/office/powerpoint/2010/main" val="306363971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124212" y="94337"/>
            <a:ext cx="8609496" cy="686858"/>
          </a:xfrm>
        </p:spPr>
        <p:txBody>
          <a:bodyPr>
            <a:noAutofit/>
          </a:bodyPr>
          <a:lstStyle/>
          <a:p>
            <a:r>
              <a:rPr lang="en-US" sz="2800" b="0" spc="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Amplify Framework</a:t>
            </a:r>
            <a:endParaRPr lang="en-US" sz="28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E21B8FD2-18B5-274F-8724-15141213F018}"/>
              </a:ext>
            </a:extLst>
          </p:cNvPr>
          <p:cNvSpPr/>
          <p:nvPr/>
        </p:nvSpPr>
        <p:spPr>
          <a:xfrm>
            <a:off x="268050" y="1926676"/>
            <a:ext cx="5997522" cy="701731"/>
          </a:xfrm>
          <a:prstGeom prst="rect">
            <a:avLst/>
          </a:prstGeom>
        </p:spPr>
        <p:txBody>
          <a:bodyPr wrap="square">
            <a:spAutoFit/>
          </a:bodyPr>
          <a:lstStyle/>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AFD1D939-8C0B-2041-A88D-C6307385760E}"/>
              </a:ext>
            </a:extLst>
          </p:cNvPr>
          <p:cNvSpPr txBox="1"/>
          <p:nvPr/>
        </p:nvSpPr>
        <p:spPr>
          <a:xfrm>
            <a:off x="196132" y="632403"/>
            <a:ext cx="5572534" cy="461665"/>
          </a:xfrm>
          <a:prstGeom prst="rect">
            <a:avLst/>
          </a:prstGeom>
          <a:noFill/>
        </p:spPr>
        <p:txBody>
          <a:bodyPr wrap="square" lIns="114300" tIns="91440" rIns="114300" bIns="91440" rtlCol="0">
            <a:spAutoFit/>
          </a:bodyPr>
          <a:lstStyle/>
          <a:p>
            <a:pPr>
              <a:lnSpc>
                <a:spcPct val="90000"/>
              </a:lnSpc>
              <a:spcAft>
                <a:spcPts val="1125"/>
              </a:spcAft>
            </a:pPr>
            <a:r>
              <a:rPr lang="en-US" sz="20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Predictions category services</a:t>
            </a:r>
          </a:p>
        </p:txBody>
      </p:sp>
      <p:sp>
        <p:nvSpPr>
          <p:cNvPr id="8" name="Rectangle 7">
            <a:extLst>
              <a:ext uri="{FF2B5EF4-FFF2-40B4-BE49-F238E27FC236}">
                <a16:creationId xmlns:a16="http://schemas.microsoft.com/office/drawing/2014/main" id="{3A79F02D-7F17-E947-9AE7-D1770A9357F4}"/>
              </a:ext>
            </a:extLst>
          </p:cNvPr>
          <p:cNvSpPr/>
          <p:nvPr/>
        </p:nvSpPr>
        <p:spPr>
          <a:xfrm>
            <a:off x="268050" y="1339746"/>
            <a:ext cx="7548082" cy="584775"/>
          </a:xfrm>
          <a:prstGeom prst="rect">
            <a:avLst/>
          </a:prstGeom>
        </p:spPr>
        <p:txBody>
          <a:bodyPr wrap="square">
            <a:spAutoFit/>
          </a:bodyPr>
          <a:lstStyle/>
          <a:p>
            <a:pPr>
              <a:buClr>
                <a:srgbClr val="FFC000"/>
              </a:buClr>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 Transcribe</a:t>
            </a:r>
          </a:p>
        </p:txBody>
      </p:sp>
      <p:sp>
        <p:nvSpPr>
          <p:cNvPr id="6" name="Rectangle 5">
            <a:extLst>
              <a:ext uri="{FF2B5EF4-FFF2-40B4-BE49-F238E27FC236}">
                <a16:creationId xmlns:a16="http://schemas.microsoft.com/office/drawing/2014/main" id="{8D4942EA-0873-7C4F-BA46-40A23DD26BC9}"/>
              </a:ext>
            </a:extLst>
          </p:cNvPr>
          <p:cNvSpPr/>
          <p:nvPr/>
        </p:nvSpPr>
        <p:spPr>
          <a:xfrm>
            <a:off x="268050" y="1924521"/>
            <a:ext cx="7548082" cy="3182923"/>
          </a:xfrm>
          <a:prstGeom prst="rect">
            <a:avLst/>
          </a:prstGeom>
        </p:spPr>
        <p:txBody>
          <a:bodyPr wrap="square">
            <a:spAutoFit/>
          </a:bodyPr>
          <a:lstStyle/>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Automatically convert speech to text</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Easy-to-Read Transcriptions</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Streaming transcriptions</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Timestamp Generation</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Recognize Multiple Speakers</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Custom Vocabulary</a:t>
            </a:r>
          </a:p>
          <a:p>
            <a:pPr marL="285750" indent="-285750">
              <a:spcBef>
                <a:spcPts val="700"/>
              </a:spcBef>
              <a:buFont typeface="Wingdings" pitchFamily="2" charset="2"/>
              <a:buChar char="ü"/>
            </a:pP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spcBef>
                <a:spcPts val="700"/>
              </a:spcBef>
              <a:buFont typeface="Wingdings" pitchFamily="2" charset="2"/>
              <a:buChar char="ü"/>
            </a:pP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6078073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124212" y="94337"/>
            <a:ext cx="8609496" cy="686858"/>
          </a:xfrm>
        </p:spPr>
        <p:txBody>
          <a:bodyPr>
            <a:noAutofit/>
          </a:bodyPr>
          <a:lstStyle/>
          <a:p>
            <a:r>
              <a:rPr lang="en-US" sz="2800" b="0" spc="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Amplify Framework</a:t>
            </a:r>
            <a:endParaRPr lang="en-US" sz="28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E21B8FD2-18B5-274F-8724-15141213F018}"/>
              </a:ext>
            </a:extLst>
          </p:cNvPr>
          <p:cNvSpPr/>
          <p:nvPr/>
        </p:nvSpPr>
        <p:spPr>
          <a:xfrm>
            <a:off x="268050" y="1926676"/>
            <a:ext cx="5997522" cy="701731"/>
          </a:xfrm>
          <a:prstGeom prst="rect">
            <a:avLst/>
          </a:prstGeom>
        </p:spPr>
        <p:txBody>
          <a:bodyPr wrap="square">
            <a:spAutoFit/>
          </a:bodyPr>
          <a:lstStyle/>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AFD1D939-8C0B-2041-A88D-C6307385760E}"/>
              </a:ext>
            </a:extLst>
          </p:cNvPr>
          <p:cNvSpPr txBox="1"/>
          <p:nvPr/>
        </p:nvSpPr>
        <p:spPr>
          <a:xfrm>
            <a:off x="196132" y="632403"/>
            <a:ext cx="5572534" cy="461665"/>
          </a:xfrm>
          <a:prstGeom prst="rect">
            <a:avLst/>
          </a:prstGeom>
          <a:noFill/>
        </p:spPr>
        <p:txBody>
          <a:bodyPr wrap="square" lIns="114300" tIns="91440" rIns="114300" bIns="91440" rtlCol="0">
            <a:spAutoFit/>
          </a:bodyPr>
          <a:lstStyle/>
          <a:p>
            <a:pPr>
              <a:lnSpc>
                <a:spcPct val="90000"/>
              </a:lnSpc>
              <a:spcAft>
                <a:spcPts val="1125"/>
              </a:spcAft>
            </a:pPr>
            <a:r>
              <a:rPr lang="en-US" sz="20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Predictions category services</a:t>
            </a:r>
          </a:p>
        </p:txBody>
      </p:sp>
      <p:sp>
        <p:nvSpPr>
          <p:cNvPr id="8" name="Rectangle 7">
            <a:extLst>
              <a:ext uri="{FF2B5EF4-FFF2-40B4-BE49-F238E27FC236}">
                <a16:creationId xmlns:a16="http://schemas.microsoft.com/office/drawing/2014/main" id="{3A79F02D-7F17-E947-9AE7-D1770A9357F4}"/>
              </a:ext>
            </a:extLst>
          </p:cNvPr>
          <p:cNvSpPr/>
          <p:nvPr/>
        </p:nvSpPr>
        <p:spPr>
          <a:xfrm>
            <a:off x="268050" y="1216456"/>
            <a:ext cx="7548082" cy="584775"/>
          </a:xfrm>
          <a:prstGeom prst="rect">
            <a:avLst/>
          </a:prstGeom>
        </p:spPr>
        <p:txBody>
          <a:bodyPr wrap="square">
            <a:spAutoFit/>
          </a:bodyPr>
          <a:lstStyle/>
          <a:p>
            <a:pPr>
              <a:buClr>
                <a:srgbClr val="FFC000"/>
              </a:buClr>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 Rekognition</a:t>
            </a:r>
          </a:p>
        </p:txBody>
      </p:sp>
      <p:sp>
        <p:nvSpPr>
          <p:cNvPr id="6" name="Rectangle 5">
            <a:extLst>
              <a:ext uri="{FF2B5EF4-FFF2-40B4-BE49-F238E27FC236}">
                <a16:creationId xmlns:a16="http://schemas.microsoft.com/office/drawing/2014/main" id="{8D4942EA-0873-7C4F-BA46-40A23DD26BC9}"/>
              </a:ext>
            </a:extLst>
          </p:cNvPr>
          <p:cNvSpPr/>
          <p:nvPr/>
        </p:nvSpPr>
        <p:spPr>
          <a:xfrm>
            <a:off x="268050" y="1801231"/>
            <a:ext cx="7548082" cy="3580467"/>
          </a:xfrm>
          <a:prstGeom prst="rect">
            <a:avLst/>
          </a:prstGeom>
        </p:spPr>
        <p:txBody>
          <a:bodyPr wrap="square">
            <a:spAutoFit/>
          </a:bodyPr>
          <a:lstStyle/>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Automates image and video analysis with machine learning</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Label real world objects</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Content moderation</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Text detection</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Face search and verification</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Face detection and analysis</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Celebrity recognition</a:t>
            </a:r>
          </a:p>
          <a:p>
            <a:pPr marL="285750" indent="-285750">
              <a:spcBef>
                <a:spcPts val="700"/>
              </a:spcBef>
              <a:buFont typeface="Wingdings" pitchFamily="2" charset="2"/>
              <a:buChar char="ü"/>
            </a:pP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spcBef>
                <a:spcPts val="700"/>
              </a:spcBef>
              <a:buFont typeface="Wingdings" pitchFamily="2" charset="2"/>
              <a:buChar char="ü"/>
            </a:pPr>
            <a:endPar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1899181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AE4BE271-4E68-BD46-B5CC-E2E0DCE0CF0A}"/>
              </a:ext>
            </a:extLst>
          </p:cNvPr>
          <p:cNvSpPr>
            <a:spLocks noGrp="1"/>
          </p:cNvSpPr>
          <p:nvPr>
            <p:ph type="title"/>
          </p:nvPr>
        </p:nvSpPr>
        <p:spPr>
          <a:xfrm>
            <a:off x="201930" y="206883"/>
            <a:ext cx="8156566" cy="677581"/>
          </a:xfrm>
        </p:spPr>
        <p:txBody>
          <a:bodyPr>
            <a:noAutofit/>
          </a:bodyPr>
          <a:lstStyle/>
          <a:p>
            <a:pPr>
              <a:lnSpc>
                <a:spcPct val="100000"/>
              </a:lnSpc>
            </a:pPr>
            <a:r>
              <a:rPr lang="en-US" sz="2800" b="0" dirty="0">
                <a:latin typeface="Amazon Ember" panose="020B0603020204020204" pitchFamily="34" charset="0"/>
                <a:ea typeface="Amazon Ember" panose="020B0603020204020204" pitchFamily="34" charset="0"/>
                <a:cs typeface="Amazon Ember" panose="020B0603020204020204" pitchFamily="34" charset="0"/>
              </a:rPr>
              <a:t>Agenda</a:t>
            </a:r>
          </a:p>
        </p:txBody>
      </p:sp>
      <p:sp>
        <p:nvSpPr>
          <p:cNvPr id="10" name="Title 3">
            <a:extLst>
              <a:ext uri="{FF2B5EF4-FFF2-40B4-BE49-F238E27FC236}">
                <a16:creationId xmlns:a16="http://schemas.microsoft.com/office/drawing/2014/main" id="{B7A1AE52-4D90-954A-A421-61D74EC3F47A}"/>
              </a:ext>
            </a:extLst>
          </p:cNvPr>
          <p:cNvSpPr txBox="1">
            <a:spLocks/>
          </p:cNvSpPr>
          <p:nvPr/>
        </p:nvSpPr>
        <p:spPr bwMode="white">
          <a:xfrm>
            <a:off x="304185" y="1111137"/>
            <a:ext cx="8533654" cy="3583328"/>
          </a:xfrm>
          <a:prstGeom prst="rect">
            <a:avLst/>
          </a:prstGeom>
          <a:noFill/>
        </p:spPr>
        <p:txBody>
          <a:bodyPr vert="horz" lIns="114300" tIns="91440" rIns="114300" bIns="91440" rtlCol="0" anchor="t" anchorCtr="0">
            <a:normAutofit/>
          </a:bodyPr>
          <a:lstStyle>
            <a:lvl1pPr algn="l" defTabSz="731520" rtl="0" eaLnBrk="1" latinLnBrk="0" hangingPunct="1">
              <a:spcBef>
                <a:spcPct val="0"/>
              </a:spcBef>
              <a:buNone/>
              <a:defRPr sz="5400" b="1" kern="1200" spc="-118" baseline="0">
                <a:solidFill>
                  <a:schemeClr val="bg1"/>
                </a:solidFill>
                <a:latin typeface="Arial"/>
                <a:ea typeface="+mj-ea"/>
                <a:cs typeface="Arial"/>
              </a:defRPr>
            </a:lvl1pPr>
          </a:lstStyle>
          <a:p>
            <a:pPr marL="285750" indent="-285750">
              <a:lnSpc>
                <a:spcPct val="150000"/>
              </a:lnSpc>
              <a:buFont typeface="Arial" panose="020B0604020202020204" pitchFamily="34" charset="0"/>
              <a:buChar char="•"/>
            </a:pPr>
            <a:r>
              <a:rPr lang="en-US" sz="1800" b="0" dirty="0">
                <a:latin typeface="Amazon Ember" panose="020B0603020204020204" pitchFamily="34" charset="0"/>
                <a:ea typeface="Amazon Ember" panose="020B0603020204020204" pitchFamily="34" charset="0"/>
                <a:cs typeface="Amazon Ember" panose="020B0603020204020204" pitchFamily="34" charset="0"/>
              </a:rPr>
              <a:t>What is AI/ML?</a:t>
            </a:r>
          </a:p>
          <a:p>
            <a:pPr marL="285750" indent="-285750">
              <a:lnSpc>
                <a:spcPct val="150000"/>
              </a:lnSpc>
              <a:buFont typeface="Arial" panose="020B0604020202020204" pitchFamily="34" charset="0"/>
              <a:buChar char="•"/>
            </a:pPr>
            <a:r>
              <a:rPr lang="en-US" sz="1800" b="0" dirty="0">
                <a:latin typeface="Amazon Ember" panose="020B0603020204020204" pitchFamily="34" charset="0"/>
                <a:ea typeface="Amazon Ember" panose="020B0603020204020204" pitchFamily="34" charset="0"/>
                <a:cs typeface="Amazon Ember" panose="020B0603020204020204" pitchFamily="34" charset="0"/>
              </a:rPr>
              <a:t>What is AWS Amplify?</a:t>
            </a:r>
          </a:p>
          <a:p>
            <a:pPr marL="285750" indent="-285750">
              <a:lnSpc>
                <a:spcPct val="150000"/>
              </a:lnSpc>
              <a:buFont typeface="Arial" panose="020B0604020202020204" pitchFamily="34" charset="0"/>
              <a:buChar char="•"/>
            </a:pPr>
            <a:r>
              <a:rPr lang="en-US" sz="1800" b="0" dirty="0">
                <a:latin typeface="Amazon Ember" panose="020B0603020204020204" pitchFamily="34" charset="0"/>
                <a:ea typeface="Amazon Ember" panose="020B0603020204020204" pitchFamily="34" charset="0"/>
                <a:cs typeface="Amazon Ember" panose="020B0603020204020204" pitchFamily="34" charset="0"/>
              </a:rPr>
              <a:t>How is this different?</a:t>
            </a:r>
          </a:p>
          <a:p>
            <a:pPr marL="285750" indent="-285750">
              <a:lnSpc>
                <a:spcPct val="150000"/>
              </a:lnSpc>
              <a:buFont typeface="Arial" panose="020B0604020202020204" pitchFamily="34" charset="0"/>
              <a:buChar char="•"/>
            </a:pPr>
            <a:r>
              <a:rPr lang="en-US" sz="1800" b="0" dirty="0">
                <a:latin typeface="Amazon Ember" panose="020B0603020204020204" pitchFamily="34" charset="0"/>
                <a:ea typeface="Amazon Ember" panose="020B0603020204020204" pitchFamily="34" charset="0"/>
                <a:cs typeface="Amazon Ember" panose="020B0603020204020204" pitchFamily="34" charset="0"/>
              </a:rPr>
              <a:t>Amplify Predictions</a:t>
            </a:r>
          </a:p>
          <a:p>
            <a:pPr marL="285750" indent="-285750">
              <a:lnSpc>
                <a:spcPct val="150000"/>
              </a:lnSpc>
              <a:buFont typeface="Arial" panose="020B0604020202020204" pitchFamily="34" charset="0"/>
              <a:buChar char="•"/>
            </a:pPr>
            <a:r>
              <a:rPr lang="en-US" sz="1800" b="0" dirty="0">
                <a:latin typeface="Amazon Ember" panose="020B0603020204020204" pitchFamily="34" charset="0"/>
                <a:ea typeface="Amazon Ember" panose="020B0603020204020204" pitchFamily="34" charset="0"/>
                <a:cs typeface="Amazon Ember" panose="020B0603020204020204" pitchFamily="34" charset="0"/>
              </a:rPr>
              <a:t>Build an AI/ML web app</a:t>
            </a:r>
          </a:p>
          <a:p>
            <a:pPr marL="285750" indent="-285750">
              <a:lnSpc>
                <a:spcPct val="150000"/>
              </a:lnSpc>
              <a:buFont typeface="Arial" panose="020B0604020202020204" pitchFamily="34" charset="0"/>
              <a:buChar char="•"/>
            </a:pPr>
            <a:r>
              <a:rPr lang="en-US" sz="1800" b="0" dirty="0">
                <a:latin typeface="Amazon Ember" panose="020B0603020204020204" pitchFamily="34" charset="0"/>
                <a:ea typeface="Amazon Ember" panose="020B0603020204020204" pitchFamily="34" charset="0"/>
                <a:cs typeface="Amazon Ember" panose="020B0603020204020204" pitchFamily="34" charset="0"/>
              </a:rPr>
              <a:t>Resources</a:t>
            </a:r>
          </a:p>
          <a:p>
            <a:pPr marL="285750" indent="-285750">
              <a:lnSpc>
                <a:spcPct val="150000"/>
              </a:lnSpc>
              <a:buFont typeface="Arial" panose="020B0604020202020204" pitchFamily="34" charset="0"/>
              <a:buChar char="•"/>
            </a:pPr>
            <a:r>
              <a:rPr lang="en-US" sz="1800" b="0" dirty="0">
                <a:latin typeface="Amazon Ember" panose="020B0603020204020204" pitchFamily="34" charset="0"/>
                <a:ea typeface="Amazon Ember" panose="020B0603020204020204" pitchFamily="34" charset="0"/>
                <a:cs typeface="Amazon Ember" panose="020B0603020204020204" pitchFamily="34" charset="0"/>
              </a:rPr>
              <a:t>Q&amp;A</a:t>
            </a:r>
          </a:p>
        </p:txBody>
      </p:sp>
    </p:spTree>
    <p:extLst>
      <p:ext uri="{BB962C8B-B14F-4D97-AF65-F5344CB8AC3E}">
        <p14:creationId xmlns:p14="http://schemas.microsoft.com/office/powerpoint/2010/main" val="42741880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124212" y="94337"/>
            <a:ext cx="8609496" cy="686858"/>
          </a:xfrm>
        </p:spPr>
        <p:txBody>
          <a:bodyPr>
            <a:noAutofit/>
          </a:bodyPr>
          <a:lstStyle/>
          <a:p>
            <a:r>
              <a:rPr lang="en-US" sz="2800" b="0" spc="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Amplify Framework</a:t>
            </a:r>
            <a:endParaRPr lang="en-US" sz="28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E21B8FD2-18B5-274F-8724-15141213F018}"/>
              </a:ext>
            </a:extLst>
          </p:cNvPr>
          <p:cNvSpPr/>
          <p:nvPr/>
        </p:nvSpPr>
        <p:spPr>
          <a:xfrm>
            <a:off x="268050" y="1926676"/>
            <a:ext cx="5997522" cy="701731"/>
          </a:xfrm>
          <a:prstGeom prst="rect">
            <a:avLst/>
          </a:prstGeom>
        </p:spPr>
        <p:txBody>
          <a:bodyPr wrap="square">
            <a:spAutoFit/>
          </a:bodyPr>
          <a:lstStyle/>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AFD1D939-8C0B-2041-A88D-C6307385760E}"/>
              </a:ext>
            </a:extLst>
          </p:cNvPr>
          <p:cNvSpPr txBox="1"/>
          <p:nvPr/>
        </p:nvSpPr>
        <p:spPr>
          <a:xfrm>
            <a:off x="196132" y="632403"/>
            <a:ext cx="5572534" cy="461665"/>
          </a:xfrm>
          <a:prstGeom prst="rect">
            <a:avLst/>
          </a:prstGeom>
          <a:noFill/>
        </p:spPr>
        <p:txBody>
          <a:bodyPr wrap="square" lIns="114300" tIns="91440" rIns="114300" bIns="91440" rtlCol="0">
            <a:spAutoFit/>
          </a:bodyPr>
          <a:lstStyle/>
          <a:p>
            <a:pPr>
              <a:lnSpc>
                <a:spcPct val="90000"/>
              </a:lnSpc>
              <a:spcAft>
                <a:spcPts val="1125"/>
              </a:spcAft>
            </a:pPr>
            <a:r>
              <a:rPr lang="en-US" sz="20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Predictions category services</a:t>
            </a:r>
          </a:p>
        </p:txBody>
      </p:sp>
      <p:sp>
        <p:nvSpPr>
          <p:cNvPr id="8" name="Rectangle 7">
            <a:extLst>
              <a:ext uri="{FF2B5EF4-FFF2-40B4-BE49-F238E27FC236}">
                <a16:creationId xmlns:a16="http://schemas.microsoft.com/office/drawing/2014/main" id="{3A79F02D-7F17-E947-9AE7-D1770A9357F4}"/>
              </a:ext>
            </a:extLst>
          </p:cNvPr>
          <p:cNvSpPr/>
          <p:nvPr/>
        </p:nvSpPr>
        <p:spPr>
          <a:xfrm>
            <a:off x="268050" y="1216456"/>
            <a:ext cx="7548082" cy="584775"/>
          </a:xfrm>
          <a:prstGeom prst="rect">
            <a:avLst/>
          </a:prstGeom>
        </p:spPr>
        <p:txBody>
          <a:bodyPr wrap="square">
            <a:spAutoFit/>
          </a:bodyPr>
          <a:lstStyle/>
          <a:p>
            <a:pPr>
              <a:buClr>
                <a:srgbClr val="FFC000"/>
              </a:buClr>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 </a:t>
            </a:r>
            <a:r>
              <a:rPr lang="en-US" sz="3200"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Textract</a:t>
            </a:r>
            <a:endPar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Rectangle 5">
            <a:extLst>
              <a:ext uri="{FF2B5EF4-FFF2-40B4-BE49-F238E27FC236}">
                <a16:creationId xmlns:a16="http://schemas.microsoft.com/office/drawing/2014/main" id="{8D4942EA-0873-7C4F-BA46-40A23DD26BC9}"/>
              </a:ext>
            </a:extLst>
          </p:cNvPr>
          <p:cNvSpPr/>
          <p:nvPr/>
        </p:nvSpPr>
        <p:spPr>
          <a:xfrm>
            <a:off x="268050" y="1801231"/>
            <a:ext cx="7548082" cy="2387833"/>
          </a:xfrm>
          <a:prstGeom prst="rect">
            <a:avLst/>
          </a:prstGeom>
        </p:spPr>
        <p:txBody>
          <a:bodyPr wrap="square">
            <a:spAutoFit/>
          </a:bodyPr>
          <a:lstStyle/>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Easily extract text and data from virtually any document</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Extract data quickly &amp; accurately</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Form Extraction, Table Extraction</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Bounding Boxes</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No code or templates to maintain </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Adjustable Confidence Thresholds</a:t>
            </a:r>
          </a:p>
        </p:txBody>
      </p:sp>
    </p:spTree>
    <p:extLst>
      <p:ext uri="{BB962C8B-B14F-4D97-AF65-F5344CB8AC3E}">
        <p14:creationId xmlns:p14="http://schemas.microsoft.com/office/powerpoint/2010/main" val="21701562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124212" y="94337"/>
            <a:ext cx="8609496" cy="686858"/>
          </a:xfrm>
        </p:spPr>
        <p:txBody>
          <a:bodyPr>
            <a:noAutofit/>
          </a:bodyPr>
          <a:lstStyle/>
          <a:p>
            <a:r>
              <a:rPr lang="en-US" sz="2800" b="0" spc="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Amplify Framework</a:t>
            </a:r>
            <a:endParaRPr lang="en-US" sz="28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E21B8FD2-18B5-274F-8724-15141213F018}"/>
              </a:ext>
            </a:extLst>
          </p:cNvPr>
          <p:cNvSpPr/>
          <p:nvPr/>
        </p:nvSpPr>
        <p:spPr>
          <a:xfrm>
            <a:off x="268050" y="1926676"/>
            <a:ext cx="5997522" cy="701731"/>
          </a:xfrm>
          <a:prstGeom prst="rect">
            <a:avLst/>
          </a:prstGeom>
        </p:spPr>
        <p:txBody>
          <a:bodyPr wrap="square">
            <a:spAutoFit/>
          </a:bodyPr>
          <a:lstStyle/>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AFD1D939-8C0B-2041-A88D-C6307385760E}"/>
              </a:ext>
            </a:extLst>
          </p:cNvPr>
          <p:cNvSpPr txBox="1"/>
          <p:nvPr/>
        </p:nvSpPr>
        <p:spPr>
          <a:xfrm>
            <a:off x="196132" y="632403"/>
            <a:ext cx="5572534" cy="461665"/>
          </a:xfrm>
          <a:prstGeom prst="rect">
            <a:avLst/>
          </a:prstGeom>
          <a:noFill/>
        </p:spPr>
        <p:txBody>
          <a:bodyPr wrap="square" lIns="114300" tIns="91440" rIns="114300" bIns="91440" rtlCol="0">
            <a:spAutoFit/>
          </a:bodyPr>
          <a:lstStyle/>
          <a:p>
            <a:pPr>
              <a:lnSpc>
                <a:spcPct val="90000"/>
              </a:lnSpc>
              <a:spcAft>
                <a:spcPts val="1125"/>
              </a:spcAft>
            </a:pPr>
            <a:r>
              <a:rPr lang="en-US" sz="20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Predictions category services</a:t>
            </a:r>
          </a:p>
        </p:txBody>
      </p:sp>
      <p:sp>
        <p:nvSpPr>
          <p:cNvPr id="8" name="Rectangle 7">
            <a:extLst>
              <a:ext uri="{FF2B5EF4-FFF2-40B4-BE49-F238E27FC236}">
                <a16:creationId xmlns:a16="http://schemas.microsoft.com/office/drawing/2014/main" id="{3A79F02D-7F17-E947-9AE7-D1770A9357F4}"/>
              </a:ext>
            </a:extLst>
          </p:cNvPr>
          <p:cNvSpPr/>
          <p:nvPr/>
        </p:nvSpPr>
        <p:spPr>
          <a:xfrm>
            <a:off x="268050" y="1216456"/>
            <a:ext cx="7548082" cy="584775"/>
          </a:xfrm>
          <a:prstGeom prst="rect">
            <a:avLst/>
          </a:prstGeom>
        </p:spPr>
        <p:txBody>
          <a:bodyPr wrap="square">
            <a:spAutoFit/>
          </a:bodyPr>
          <a:lstStyle/>
          <a:p>
            <a:pPr>
              <a:buClr>
                <a:srgbClr val="FFC000"/>
              </a:buClr>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 Comprehend</a:t>
            </a:r>
          </a:p>
        </p:txBody>
      </p:sp>
      <p:sp>
        <p:nvSpPr>
          <p:cNvPr id="6" name="Rectangle 5">
            <a:extLst>
              <a:ext uri="{FF2B5EF4-FFF2-40B4-BE49-F238E27FC236}">
                <a16:creationId xmlns:a16="http://schemas.microsoft.com/office/drawing/2014/main" id="{8D4942EA-0873-7C4F-BA46-40A23DD26BC9}"/>
              </a:ext>
            </a:extLst>
          </p:cNvPr>
          <p:cNvSpPr/>
          <p:nvPr/>
        </p:nvSpPr>
        <p:spPr>
          <a:xfrm>
            <a:off x="268050" y="1801231"/>
            <a:ext cx="7548082" cy="2785378"/>
          </a:xfrm>
          <a:prstGeom prst="rect">
            <a:avLst/>
          </a:prstGeom>
        </p:spPr>
        <p:txBody>
          <a:bodyPr wrap="square">
            <a:spAutoFit/>
          </a:bodyPr>
          <a:lstStyle/>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Discover insights and relationships in text</a:t>
            </a:r>
          </a:p>
          <a:p>
            <a:pPr marL="285750" indent="-285750">
              <a:spcBef>
                <a:spcPts val="700"/>
              </a:spcBef>
              <a:buFont typeface="Wingdings" pitchFamily="2" charset="2"/>
              <a:buChar char="ü"/>
            </a:pPr>
            <a:r>
              <a:rPr lang="en-US" sz="2000"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Keyphrase</a:t>
            </a: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Extraction</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Sentiment Analysis</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Syntax Analysis</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Entity Recognition</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Comprehend Medical</a:t>
            </a:r>
          </a:p>
          <a:p>
            <a:pPr marL="285750" indent="-285750">
              <a:spcBef>
                <a:spcPts val="700"/>
              </a:spcBef>
              <a:buFont typeface="Wingdings" pitchFamily="2" charset="2"/>
              <a:buChar char="ü"/>
            </a:pP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Custom Entities</a:t>
            </a:r>
          </a:p>
        </p:txBody>
      </p:sp>
    </p:spTree>
    <p:extLst>
      <p:ext uri="{BB962C8B-B14F-4D97-AF65-F5344CB8AC3E}">
        <p14:creationId xmlns:p14="http://schemas.microsoft.com/office/powerpoint/2010/main" val="15042014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268050" y="114869"/>
            <a:ext cx="8609496" cy="686858"/>
          </a:xfrm>
        </p:spPr>
        <p:txBody>
          <a:bodyPr>
            <a:noAutofit/>
          </a:bodyPr>
          <a:lstStyle/>
          <a:p>
            <a:r>
              <a:rPr lang="en-US" sz="2800" b="0" spc="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Amplify Framework</a:t>
            </a:r>
            <a:endParaRPr lang="en-US" sz="28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 name="Rectangle 1">
            <a:extLst>
              <a:ext uri="{FF2B5EF4-FFF2-40B4-BE49-F238E27FC236}">
                <a16:creationId xmlns:a16="http://schemas.microsoft.com/office/drawing/2014/main" id="{E21B8FD2-18B5-274F-8724-15141213F018}"/>
              </a:ext>
            </a:extLst>
          </p:cNvPr>
          <p:cNvSpPr/>
          <p:nvPr/>
        </p:nvSpPr>
        <p:spPr>
          <a:xfrm>
            <a:off x="268050" y="1926676"/>
            <a:ext cx="5997522" cy="701731"/>
          </a:xfrm>
          <a:prstGeom prst="rect">
            <a:avLst/>
          </a:prstGeom>
        </p:spPr>
        <p:txBody>
          <a:bodyPr wrap="square">
            <a:spAutoFit/>
          </a:bodyPr>
          <a:lstStyle/>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342900" lvl="0" indent="-342900">
              <a:spcBef>
                <a:spcPct val="20000"/>
              </a:spcBef>
              <a:buClr>
                <a:srgbClr val="FFC000"/>
              </a:buClr>
              <a:buFont typeface="Wingdings" pitchFamily="2" charset="2"/>
              <a:buChar char="ü"/>
            </a:pPr>
            <a:endPar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AFD1D939-8C0B-2041-A88D-C6307385760E}"/>
              </a:ext>
            </a:extLst>
          </p:cNvPr>
          <p:cNvSpPr txBox="1"/>
          <p:nvPr/>
        </p:nvSpPr>
        <p:spPr>
          <a:xfrm>
            <a:off x="268050" y="1077969"/>
            <a:ext cx="5572534" cy="572464"/>
          </a:xfrm>
          <a:prstGeom prst="rect">
            <a:avLst/>
          </a:prstGeom>
          <a:noFill/>
        </p:spPr>
        <p:txBody>
          <a:bodyPr wrap="square" lIns="114300" tIns="91440" rIns="114300" bIns="91440" rtlCol="0">
            <a:spAutoFit/>
          </a:bodyPr>
          <a:lstStyle/>
          <a:p>
            <a:pPr>
              <a:lnSpc>
                <a:spcPct val="90000"/>
              </a:lnSpc>
              <a:spcAft>
                <a:spcPts val="1125"/>
              </a:spcAft>
            </a:pPr>
            <a:r>
              <a:rPr lang="en-US" sz="28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@predictions directive</a:t>
            </a:r>
          </a:p>
        </p:txBody>
      </p:sp>
      <p:pic>
        <p:nvPicPr>
          <p:cNvPr id="4" name="Picture 3">
            <a:extLst>
              <a:ext uri="{FF2B5EF4-FFF2-40B4-BE49-F238E27FC236}">
                <a16:creationId xmlns:a16="http://schemas.microsoft.com/office/drawing/2014/main" id="{21839E06-A942-4942-919B-BBEA4E516EDA}"/>
              </a:ext>
            </a:extLst>
          </p:cNvPr>
          <p:cNvPicPr>
            <a:picLocks noChangeAspect="1"/>
          </p:cNvPicPr>
          <p:nvPr/>
        </p:nvPicPr>
        <p:blipFill>
          <a:blip r:embed="rId3"/>
          <a:stretch>
            <a:fillRect/>
          </a:stretch>
        </p:blipFill>
        <p:spPr>
          <a:xfrm>
            <a:off x="1713617" y="1650433"/>
            <a:ext cx="5716765" cy="2829066"/>
          </a:xfrm>
          <a:prstGeom prst="rect">
            <a:avLst/>
          </a:prstGeom>
        </p:spPr>
      </p:pic>
    </p:spTree>
    <p:extLst>
      <p:ext uri="{BB962C8B-B14F-4D97-AF65-F5344CB8AC3E}">
        <p14:creationId xmlns:p14="http://schemas.microsoft.com/office/powerpoint/2010/main" val="22563607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268050" y="114869"/>
            <a:ext cx="8609496" cy="686858"/>
          </a:xfrm>
        </p:spPr>
        <p:txBody>
          <a:bodyPr>
            <a:noAutofit/>
          </a:bodyPr>
          <a:lstStyle/>
          <a:p>
            <a:r>
              <a:rPr lang="en-US" sz="2800" b="0" spc="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Amplify iOS: Predictions</a:t>
            </a:r>
            <a:endParaRPr lang="en-US" sz="28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2" name="TextBox 81">
            <a:extLst>
              <a:ext uri="{FF2B5EF4-FFF2-40B4-BE49-F238E27FC236}">
                <a16:creationId xmlns:a16="http://schemas.microsoft.com/office/drawing/2014/main" id="{D596C75A-75A0-3F40-8188-5A6E28ED2293}"/>
              </a:ext>
            </a:extLst>
          </p:cNvPr>
          <p:cNvSpPr txBox="1"/>
          <p:nvPr/>
        </p:nvSpPr>
        <p:spPr>
          <a:xfrm>
            <a:off x="1136028" y="1988796"/>
            <a:ext cx="2739586" cy="246221"/>
          </a:xfrm>
          <a:prstGeom prst="rect">
            <a:avLst/>
          </a:prstGeom>
          <a:noFill/>
        </p:spPr>
        <p:txBody>
          <a:bodyPr wrap="square" rtlCol="0">
            <a:spAutoFit/>
          </a:bodyPr>
          <a:lstStyle/>
          <a:p>
            <a:pPr algn="ctr" defTabSz="1097212"/>
            <a:r>
              <a:rPr lang="en-US" sz="1000" dirty="0">
                <a:solidFill>
                  <a:srgbClr val="FFFFFF"/>
                </a:solidFill>
                <a:latin typeface="Amazon Ember"/>
              </a:rPr>
              <a:t>Amazon Comprehend</a:t>
            </a:r>
          </a:p>
        </p:txBody>
      </p:sp>
      <p:pic>
        <p:nvPicPr>
          <p:cNvPr id="83" name="Graphic 82">
            <a:extLst>
              <a:ext uri="{FF2B5EF4-FFF2-40B4-BE49-F238E27FC236}">
                <a16:creationId xmlns:a16="http://schemas.microsoft.com/office/drawing/2014/main" id="{6CA630F1-4636-D542-9A1B-FAB1D58BDB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1317" y="1488980"/>
            <a:ext cx="469009" cy="469009"/>
          </a:xfrm>
          <a:prstGeom prst="rect">
            <a:avLst/>
          </a:prstGeom>
        </p:spPr>
      </p:pic>
      <p:sp>
        <p:nvSpPr>
          <p:cNvPr id="84" name="TextBox 83">
            <a:extLst>
              <a:ext uri="{FF2B5EF4-FFF2-40B4-BE49-F238E27FC236}">
                <a16:creationId xmlns:a16="http://schemas.microsoft.com/office/drawing/2014/main" id="{6B524BC9-1720-3D4E-8F76-513FCAC1E488}"/>
              </a:ext>
            </a:extLst>
          </p:cNvPr>
          <p:cNvSpPr txBox="1"/>
          <p:nvPr/>
        </p:nvSpPr>
        <p:spPr>
          <a:xfrm>
            <a:off x="-567612" y="2948420"/>
            <a:ext cx="2739586" cy="246221"/>
          </a:xfrm>
          <a:prstGeom prst="rect">
            <a:avLst/>
          </a:prstGeom>
          <a:noFill/>
        </p:spPr>
        <p:txBody>
          <a:bodyPr wrap="square" rtlCol="0">
            <a:spAutoFit/>
          </a:bodyPr>
          <a:lstStyle/>
          <a:p>
            <a:pPr algn="ctr" defTabSz="1097212"/>
            <a:r>
              <a:rPr lang="en-US" sz="1000" dirty="0">
                <a:solidFill>
                  <a:srgbClr val="FFFFFF"/>
                </a:solidFill>
                <a:latin typeface="Amazon Ember"/>
              </a:rPr>
              <a:t>Amazon Polly</a:t>
            </a:r>
          </a:p>
        </p:txBody>
      </p:sp>
      <p:pic>
        <p:nvPicPr>
          <p:cNvPr id="85" name="Graphic 84">
            <a:extLst>
              <a:ext uri="{FF2B5EF4-FFF2-40B4-BE49-F238E27FC236}">
                <a16:creationId xmlns:a16="http://schemas.microsoft.com/office/drawing/2014/main" id="{7B240680-53E4-E540-AF8B-CC6C04DC86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718" y="2405499"/>
            <a:ext cx="469009" cy="469009"/>
          </a:xfrm>
          <a:prstGeom prst="rect">
            <a:avLst/>
          </a:prstGeom>
        </p:spPr>
      </p:pic>
      <p:sp>
        <p:nvSpPr>
          <p:cNvPr id="86" name="TextBox 85">
            <a:extLst>
              <a:ext uri="{FF2B5EF4-FFF2-40B4-BE49-F238E27FC236}">
                <a16:creationId xmlns:a16="http://schemas.microsoft.com/office/drawing/2014/main" id="{5CCB7BA0-B2AA-084C-8FBE-518C91704A20}"/>
              </a:ext>
            </a:extLst>
          </p:cNvPr>
          <p:cNvSpPr txBox="1"/>
          <p:nvPr/>
        </p:nvSpPr>
        <p:spPr>
          <a:xfrm>
            <a:off x="-554571" y="1978357"/>
            <a:ext cx="2739586" cy="246221"/>
          </a:xfrm>
          <a:prstGeom prst="rect">
            <a:avLst/>
          </a:prstGeom>
          <a:noFill/>
        </p:spPr>
        <p:txBody>
          <a:bodyPr wrap="square" rtlCol="0">
            <a:spAutoFit/>
          </a:bodyPr>
          <a:lstStyle/>
          <a:p>
            <a:pPr algn="ctr" defTabSz="1097212"/>
            <a:r>
              <a:rPr lang="en-US" sz="1000" dirty="0">
                <a:solidFill>
                  <a:srgbClr val="FFFFFF"/>
                </a:solidFill>
                <a:latin typeface="Amazon Ember"/>
              </a:rPr>
              <a:t>Amazon </a:t>
            </a:r>
            <a:r>
              <a:rPr lang="en-US" sz="1000" dirty="0" err="1">
                <a:solidFill>
                  <a:srgbClr val="FFFFFF"/>
                </a:solidFill>
                <a:latin typeface="Amazon Ember"/>
              </a:rPr>
              <a:t>Rekognition</a:t>
            </a:r>
            <a:endParaRPr lang="en-US" sz="1000" dirty="0">
              <a:solidFill>
                <a:srgbClr val="FFFFFF"/>
              </a:solidFill>
              <a:latin typeface="Amazon Ember"/>
            </a:endParaRPr>
          </a:p>
        </p:txBody>
      </p:sp>
      <p:pic>
        <p:nvPicPr>
          <p:cNvPr id="87" name="Graphic 86">
            <a:extLst>
              <a:ext uri="{FF2B5EF4-FFF2-40B4-BE49-F238E27FC236}">
                <a16:creationId xmlns:a16="http://schemas.microsoft.com/office/drawing/2014/main" id="{AC3C6F17-99DE-124D-A335-E1519945BB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718" y="1469177"/>
            <a:ext cx="469009" cy="469009"/>
          </a:xfrm>
          <a:prstGeom prst="rect">
            <a:avLst/>
          </a:prstGeom>
        </p:spPr>
      </p:pic>
      <p:sp>
        <p:nvSpPr>
          <p:cNvPr id="88" name="TextBox 87">
            <a:extLst>
              <a:ext uri="{FF2B5EF4-FFF2-40B4-BE49-F238E27FC236}">
                <a16:creationId xmlns:a16="http://schemas.microsoft.com/office/drawing/2014/main" id="{9044572E-7E2C-D342-929A-E93E475812E6}"/>
              </a:ext>
            </a:extLst>
          </p:cNvPr>
          <p:cNvSpPr txBox="1"/>
          <p:nvPr/>
        </p:nvSpPr>
        <p:spPr>
          <a:xfrm>
            <a:off x="91964" y="4028011"/>
            <a:ext cx="1444428" cy="246221"/>
          </a:xfrm>
          <a:prstGeom prst="rect">
            <a:avLst/>
          </a:prstGeom>
          <a:noFill/>
        </p:spPr>
        <p:txBody>
          <a:bodyPr wrap="square" rtlCol="0">
            <a:spAutoFit/>
          </a:bodyPr>
          <a:lstStyle/>
          <a:p>
            <a:pPr algn="ctr" defTabSz="1097212"/>
            <a:r>
              <a:rPr lang="en-US" sz="1000" dirty="0">
                <a:solidFill>
                  <a:srgbClr val="FFFFFF"/>
                </a:solidFill>
                <a:latin typeface="Amazon Ember"/>
              </a:rPr>
              <a:t>Amazon Transcribe</a:t>
            </a:r>
          </a:p>
        </p:txBody>
      </p:sp>
      <p:sp>
        <p:nvSpPr>
          <p:cNvPr id="89" name="TextBox 88">
            <a:extLst>
              <a:ext uri="{FF2B5EF4-FFF2-40B4-BE49-F238E27FC236}">
                <a16:creationId xmlns:a16="http://schemas.microsoft.com/office/drawing/2014/main" id="{3F5417F4-BEE4-484E-A451-A90183F7741C}"/>
              </a:ext>
            </a:extLst>
          </p:cNvPr>
          <p:cNvSpPr txBox="1"/>
          <p:nvPr/>
        </p:nvSpPr>
        <p:spPr>
          <a:xfrm>
            <a:off x="873429" y="4028011"/>
            <a:ext cx="3264784" cy="246221"/>
          </a:xfrm>
          <a:prstGeom prst="rect">
            <a:avLst/>
          </a:prstGeom>
          <a:noFill/>
        </p:spPr>
        <p:txBody>
          <a:bodyPr wrap="square" rtlCol="0">
            <a:spAutoFit/>
          </a:bodyPr>
          <a:lstStyle/>
          <a:p>
            <a:pPr algn="ctr" defTabSz="1097212"/>
            <a:r>
              <a:rPr lang="en-US" sz="1000" dirty="0">
                <a:solidFill>
                  <a:srgbClr val="FFFFFF"/>
                </a:solidFill>
                <a:latin typeface="Amazon Ember"/>
              </a:rPr>
              <a:t>Amazon Translate</a:t>
            </a:r>
          </a:p>
        </p:txBody>
      </p:sp>
      <p:pic>
        <p:nvPicPr>
          <p:cNvPr id="90" name="Graphic 89">
            <a:extLst>
              <a:ext uri="{FF2B5EF4-FFF2-40B4-BE49-F238E27FC236}">
                <a16:creationId xmlns:a16="http://schemas.microsoft.com/office/drawing/2014/main" id="{8FA0B8BA-8302-EB40-A11E-AB362EF225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0718" y="3423374"/>
            <a:ext cx="466921" cy="466921"/>
          </a:xfrm>
          <a:prstGeom prst="rect">
            <a:avLst/>
          </a:prstGeom>
        </p:spPr>
      </p:pic>
      <p:pic>
        <p:nvPicPr>
          <p:cNvPr id="91" name="Graphic 90">
            <a:extLst>
              <a:ext uri="{FF2B5EF4-FFF2-40B4-BE49-F238E27FC236}">
                <a16:creationId xmlns:a16="http://schemas.microsoft.com/office/drawing/2014/main" id="{489D7238-7530-D347-BF29-67523B63D6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73405" y="3422086"/>
            <a:ext cx="466921" cy="466921"/>
          </a:xfrm>
          <a:prstGeom prst="rect">
            <a:avLst/>
          </a:prstGeom>
        </p:spPr>
      </p:pic>
      <p:sp>
        <p:nvSpPr>
          <p:cNvPr id="92" name="TextBox 91">
            <a:extLst>
              <a:ext uri="{FF2B5EF4-FFF2-40B4-BE49-F238E27FC236}">
                <a16:creationId xmlns:a16="http://schemas.microsoft.com/office/drawing/2014/main" id="{DF97F111-5644-B94B-A205-011570ED8941}"/>
              </a:ext>
            </a:extLst>
          </p:cNvPr>
          <p:cNvSpPr txBox="1"/>
          <p:nvPr/>
        </p:nvSpPr>
        <p:spPr>
          <a:xfrm>
            <a:off x="1136028" y="2999229"/>
            <a:ext cx="2739586" cy="246221"/>
          </a:xfrm>
          <a:prstGeom prst="rect">
            <a:avLst/>
          </a:prstGeom>
          <a:noFill/>
        </p:spPr>
        <p:txBody>
          <a:bodyPr wrap="square" rtlCol="0">
            <a:spAutoFit/>
          </a:bodyPr>
          <a:lstStyle/>
          <a:p>
            <a:pPr algn="ctr" defTabSz="1097212"/>
            <a:r>
              <a:rPr lang="en-US" sz="1000" dirty="0">
                <a:solidFill>
                  <a:srgbClr val="FFFFFF"/>
                </a:solidFill>
                <a:latin typeface="Amazon Ember"/>
              </a:rPr>
              <a:t>Amazon </a:t>
            </a:r>
            <a:r>
              <a:rPr lang="en-US" sz="1000" dirty="0" err="1">
                <a:solidFill>
                  <a:srgbClr val="FFFFFF"/>
                </a:solidFill>
                <a:latin typeface="Amazon Ember"/>
              </a:rPr>
              <a:t>Textract</a:t>
            </a:r>
            <a:endParaRPr lang="en-US" sz="1000" dirty="0">
              <a:solidFill>
                <a:srgbClr val="FFFFFF"/>
              </a:solidFill>
              <a:latin typeface="Amazon Ember"/>
            </a:endParaRPr>
          </a:p>
        </p:txBody>
      </p:sp>
      <p:pic>
        <p:nvPicPr>
          <p:cNvPr id="93" name="Graphic 92">
            <a:extLst>
              <a:ext uri="{FF2B5EF4-FFF2-40B4-BE49-F238E27FC236}">
                <a16:creationId xmlns:a16="http://schemas.microsoft.com/office/drawing/2014/main" id="{EF7E93C5-4FCB-314D-9A63-EA539A0F11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1317" y="2405498"/>
            <a:ext cx="469009" cy="469009"/>
          </a:xfrm>
          <a:prstGeom prst="rect">
            <a:avLst/>
          </a:prstGeom>
        </p:spPr>
      </p:pic>
      <p:sp>
        <p:nvSpPr>
          <p:cNvPr id="94" name="TextBox 93">
            <a:extLst>
              <a:ext uri="{FF2B5EF4-FFF2-40B4-BE49-F238E27FC236}">
                <a16:creationId xmlns:a16="http://schemas.microsoft.com/office/drawing/2014/main" id="{0DB9B97D-A114-9041-9571-6097A870698A}"/>
              </a:ext>
            </a:extLst>
          </p:cNvPr>
          <p:cNvSpPr txBox="1"/>
          <p:nvPr/>
        </p:nvSpPr>
        <p:spPr>
          <a:xfrm>
            <a:off x="580718" y="806499"/>
            <a:ext cx="2378476" cy="544765"/>
          </a:xfrm>
          <a:prstGeom prst="rect">
            <a:avLst/>
          </a:prstGeom>
          <a:noFill/>
        </p:spPr>
        <p:txBody>
          <a:bodyPr wrap="square" lIns="182880" tIns="146304" rIns="182880" bIns="146304" rtlCol="0">
            <a:spAutoFit/>
          </a:bodyPr>
          <a:lstStyle/>
          <a:p>
            <a:pPr defTabSz="1097212">
              <a:lnSpc>
                <a:spcPct val="90000"/>
              </a:lnSpc>
              <a:spcAft>
                <a:spcPts val="1800"/>
              </a:spcAft>
            </a:pPr>
            <a:r>
              <a:rPr lang="en-US" dirty="0">
                <a:gradFill>
                  <a:gsLst>
                    <a:gs pos="2917">
                      <a:srgbClr val="FFFFFF"/>
                    </a:gs>
                    <a:gs pos="30000">
                      <a:srgbClr val="FFFFFF"/>
                    </a:gs>
                  </a:gsLst>
                  <a:lin ang="5400000" scaled="0"/>
                </a:gradFill>
                <a:latin typeface="Amazon Ember"/>
              </a:rPr>
              <a:t>Pre-trained models</a:t>
            </a:r>
          </a:p>
        </p:txBody>
      </p:sp>
      <p:sp>
        <p:nvSpPr>
          <p:cNvPr id="95" name="TextBox 1">
            <a:extLst>
              <a:ext uri="{FF2B5EF4-FFF2-40B4-BE49-F238E27FC236}">
                <a16:creationId xmlns:a16="http://schemas.microsoft.com/office/drawing/2014/main" id="{BEB46C1B-60BA-A848-B9D2-5EACC5F145A0}"/>
              </a:ext>
            </a:extLst>
          </p:cNvPr>
          <p:cNvSpPr txBox="1"/>
          <p:nvPr/>
        </p:nvSpPr>
        <p:spPr>
          <a:xfrm>
            <a:off x="3875614" y="831797"/>
            <a:ext cx="3340633" cy="544765"/>
          </a:xfrm>
          <a:prstGeom prst="rect">
            <a:avLst/>
          </a:prstGeom>
          <a:noFill/>
        </p:spPr>
        <p:style>
          <a:lnRef idx="0">
            <a:scrgbClr r="0" g="0" b="0"/>
          </a:lnRef>
          <a:fillRef idx="0">
            <a:scrgbClr r="0" g="0" b="0"/>
          </a:fillRef>
          <a:effectRef idx="0">
            <a:scrgbClr r="0" g="0" b="0"/>
          </a:effectRef>
          <a:fontRef idx="major"/>
        </p:style>
        <p:txBody>
          <a:bodyPr wrap="square" lIns="182880" tIns="146304" rIns="182880" bIns="146304"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spcAft>
                <a:spcPts val="1800"/>
              </a:spcAft>
            </a:pPr>
            <a:r>
              <a:rPr lang="en-US"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CoreML</a:t>
            </a: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models</a:t>
            </a:r>
          </a:p>
        </p:txBody>
      </p:sp>
      <p:pic>
        <p:nvPicPr>
          <p:cNvPr id="96" name="Picture 95">
            <a:extLst>
              <a:ext uri="{FF2B5EF4-FFF2-40B4-BE49-F238E27FC236}">
                <a16:creationId xmlns:a16="http://schemas.microsoft.com/office/drawing/2014/main" id="{C797A4D7-6110-DE46-B3A2-39D2027B962C}"/>
              </a:ext>
            </a:extLst>
          </p:cNvPr>
          <p:cNvPicPr>
            <a:picLocks noChangeAspect="1"/>
          </p:cNvPicPr>
          <p:nvPr/>
        </p:nvPicPr>
        <p:blipFill>
          <a:blip r:embed="rId15"/>
          <a:stretch>
            <a:fillRect/>
          </a:stretch>
        </p:blipFill>
        <p:spPr>
          <a:xfrm>
            <a:off x="4045091" y="1971095"/>
            <a:ext cx="1534163" cy="1534163"/>
          </a:xfrm>
          <a:prstGeom prst="rect">
            <a:avLst/>
          </a:prstGeom>
        </p:spPr>
      </p:pic>
      <p:sp>
        <p:nvSpPr>
          <p:cNvPr id="97" name="TextBox 1">
            <a:extLst>
              <a:ext uri="{FF2B5EF4-FFF2-40B4-BE49-F238E27FC236}">
                <a16:creationId xmlns:a16="http://schemas.microsoft.com/office/drawing/2014/main" id="{B7C60A9E-3D86-0449-827A-8CB506FE649E}"/>
              </a:ext>
            </a:extLst>
          </p:cNvPr>
          <p:cNvSpPr txBox="1"/>
          <p:nvPr/>
        </p:nvSpPr>
        <p:spPr>
          <a:xfrm>
            <a:off x="6630525" y="813793"/>
            <a:ext cx="1996380" cy="544765"/>
          </a:xfrm>
          <a:prstGeom prst="rect">
            <a:avLst/>
          </a:prstGeom>
          <a:noFill/>
        </p:spPr>
        <p:style>
          <a:lnRef idx="0">
            <a:scrgbClr r="0" g="0" b="0"/>
          </a:lnRef>
          <a:fillRef idx="0">
            <a:scrgbClr r="0" g="0" b="0"/>
          </a:fillRef>
          <a:effectRef idx="0">
            <a:scrgbClr r="0" g="0" b="0"/>
          </a:effectRef>
          <a:fontRef idx="major"/>
        </p:style>
        <p:txBody>
          <a:bodyPr wrap="none" lIns="182880" tIns="146304" rIns="182880" bIns="146304"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ct val="90000"/>
              </a:lnSpc>
              <a:spcAft>
                <a:spcPts val="1800"/>
              </a:spcAft>
            </a:pP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 models</a:t>
            </a:r>
          </a:p>
        </p:txBody>
      </p:sp>
      <p:pic>
        <p:nvPicPr>
          <p:cNvPr id="98" name="Graphic 2">
            <a:extLst>
              <a:ext uri="{FF2B5EF4-FFF2-40B4-BE49-F238E27FC236}">
                <a16:creationId xmlns:a16="http://schemas.microsoft.com/office/drawing/2014/main" id="{0A2CCABB-6F6C-4643-89BD-BB6D7C9120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37065" y="2113446"/>
            <a:ext cx="1185690" cy="1185690"/>
          </a:xfrm>
          <a:prstGeom prst="rect">
            <a:avLst/>
          </a:prstGeom>
        </p:spPr>
      </p:pic>
      <p:sp>
        <p:nvSpPr>
          <p:cNvPr id="99" name="TextBox 3">
            <a:extLst>
              <a:ext uri="{FF2B5EF4-FFF2-40B4-BE49-F238E27FC236}">
                <a16:creationId xmlns:a16="http://schemas.microsoft.com/office/drawing/2014/main" id="{120E0A47-75C9-0944-8CD1-43269B82880B}"/>
              </a:ext>
            </a:extLst>
          </p:cNvPr>
          <p:cNvSpPr txBox="1"/>
          <p:nvPr/>
        </p:nvSpPr>
        <p:spPr>
          <a:xfrm>
            <a:off x="6522441" y="3506665"/>
            <a:ext cx="2212547" cy="2616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r>
              <a:rPr lang="en-US" sz="11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SageMaker</a:t>
            </a:r>
            <a:endParaRPr lang="en-US" sz="11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608398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01E96AFF-1192-164C-8F7C-588A4CDA52AB}"/>
              </a:ext>
            </a:extLst>
          </p:cNvPr>
          <p:cNvPicPr>
            <a:picLocks noChangeAspect="1"/>
          </p:cNvPicPr>
          <p:nvPr/>
        </p:nvPicPr>
        <p:blipFill>
          <a:blip r:embed="rId3"/>
          <a:stretch>
            <a:fillRect/>
          </a:stretch>
        </p:blipFill>
        <p:spPr>
          <a:xfrm>
            <a:off x="0" y="121380"/>
            <a:ext cx="9144000" cy="3984625"/>
          </a:xfrm>
          <a:prstGeom prst="rect">
            <a:avLst/>
          </a:prstGeom>
        </p:spPr>
      </p:pic>
    </p:spTree>
    <p:extLst>
      <p:ext uri="{BB962C8B-B14F-4D97-AF65-F5344CB8AC3E}">
        <p14:creationId xmlns:p14="http://schemas.microsoft.com/office/powerpoint/2010/main" val="11034665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C580D9-AB69-4242-B872-989B622D0A8E}"/>
              </a:ext>
            </a:extLst>
          </p:cNvPr>
          <p:cNvPicPr>
            <a:picLocks noChangeAspect="1"/>
          </p:cNvPicPr>
          <p:nvPr/>
        </p:nvPicPr>
        <p:blipFill>
          <a:blip r:embed="rId3"/>
          <a:stretch>
            <a:fillRect/>
          </a:stretch>
        </p:blipFill>
        <p:spPr>
          <a:xfrm>
            <a:off x="0" y="109481"/>
            <a:ext cx="9144000" cy="3921125"/>
          </a:xfrm>
          <a:prstGeom prst="rect">
            <a:avLst/>
          </a:prstGeom>
        </p:spPr>
      </p:pic>
    </p:spTree>
    <p:extLst>
      <p:ext uri="{BB962C8B-B14F-4D97-AF65-F5344CB8AC3E}">
        <p14:creationId xmlns:p14="http://schemas.microsoft.com/office/powerpoint/2010/main" val="14407668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C574DB-F4B0-1D4A-8E40-35B6D7C7F0EB}"/>
              </a:ext>
            </a:extLst>
          </p:cNvPr>
          <p:cNvPicPr>
            <a:picLocks noChangeAspect="1"/>
          </p:cNvPicPr>
          <p:nvPr/>
        </p:nvPicPr>
        <p:blipFill>
          <a:blip r:embed="rId3"/>
          <a:stretch>
            <a:fillRect/>
          </a:stretch>
        </p:blipFill>
        <p:spPr>
          <a:xfrm>
            <a:off x="0" y="93395"/>
            <a:ext cx="9144000" cy="4762500"/>
          </a:xfrm>
          <a:prstGeom prst="rect">
            <a:avLst/>
          </a:prstGeom>
        </p:spPr>
      </p:pic>
    </p:spTree>
    <p:extLst>
      <p:ext uri="{BB962C8B-B14F-4D97-AF65-F5344CB8AC3E}">
        <p14:creationId xmlns:p14="http://schemas.microsoft.com/office/powerpoint/2010/main" val="1000857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6069541" cy="1250668"/>
          </a:xfrm>
        </p:spPr>
        <p:txBody>
          <a:body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Let’s build an AI/ML web app</a:t>
            </a:r>
          </a:p>
        </p:txBody>
      </p:sp>
    </p:spTree>
    <p:extLst>
      <p:ext uri="{BB962C8B-B14F-4D97-AF65-F5344CB8AC3E}">
        <p14:creationId xmlns:p14="http://schemas.microsoft.com/office/powerpoint/2010/main" val="203393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92917E-347B-424A-9CB4-66EABBB9C36C}"/>
              </a:ext>
            </a:extLst>
          </p:cNvPr>
          <p:cNvSpPr>
            <a:spLocks noGrp="1"/>
          </p:cNvSpPr>
          <p:nvPr>
            <p:ph type="title"/>
          </p:nvPr>
        </p:nvSpPr>
        <p:spPr>
          <a:xfrm>
            <a:off x="267252" y="0"/>
            <a:ext cx="8609496" cy="686858"/>
          </a:xfrm>
        </p:spPr>
        <p:txBody>
          <a:bodyPr>
            <a:noAutofit/>
          </a:bodyPr>
          <a:lstStyle/>
          <a:p>
            <a:r>
              <a:rPr lang="en-US" sz="2800" b="0" spc="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Resources</a:t>
            </a:r>
            <a:endParaRPr lang="en-US" sz="2800" b="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Content Placeholder 2">
            <a:extLst>
              <a:ext uri="{FF2B5EF4-FFF2-40B4-BE49-F238E27FC236}">
                <a16:creationId xmlns:a16="http://schemas.microsoft.com/office/drawing/2014/main" id="{E96BB71E-0F58-7D46-A769-4431C0C81A14}"/>
              </a:ext>
            </a:extLst>
          </p:cNvPr>
          <p:cNvSpPr txBox="1">
            <a:spLocks/>
          </p:cNvSpPr>
          <p:nvPr/>
        </p:nvSpPr>
        <p:spPr>
          <a:xfrm>
            <a:off x="267252" y="794787"/>
            <a:ext cx="8403174" cy="3553926"/>
          </a:xfrm>
          <a:prstGeom prst="rect">
            <a:avLst/>
          </a:prstGeom>
        </p:spPr>
        <p:txBody>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Instructions for today’s session: </a:t>
            </a:r>
          </a:p>
          <a:p>
            <a:pPr marL="0" indent="0">
              <a:buNone/>
            </a:pPr>
            <a:r>
              <a:rPr lang="en-US" sz="1400" dirty="0">
                <a:solidFill>
                  <a:schemeClr val="accent1"/>
                </a:solidFill>
                <a:hlinkClick r:id="rId3">
                  <a:extLst>
                    <a:ext uri="{A12FA001-AC4F-418D-AE19-62706E023703}">
                      <ahyp:hlinkClr xmlns:ahyp="http://schemas.microsoft.com/office/drawing/2018/hyperlinkcolor" val="tx"/>
                    </a:ext>
                  </a:extLst>
                </a:hlinkClick>
              </a:rPr>
              <a:t>https://aws.amazon.com/blogs/mobile/announcing-the-new-predictions-category-in-amplify-framework/</a:t>
            </a:r>
            <a:endParaRPr lang="en-US" sz="1400" dirty="0">
              <a:solidFill>
                <a:schemeClr val="accent1"/>
              </a:solidFill>
              <a:hlinkClick r:id="rId4">
                <a:extLst>
                  <a:ext uri="{A12FA001-AC4F-418D-AE19-62706E023703}">
                    <ahyp:hlinkClr xmlns:ahyp="http://schemas.microsoft.com/office/drawing/2018/hyperlinkcolor" val="tx"/>
                  </a:ext>
                </a:extLst>
              </a:hlinkClick>
            </a:endParaRPr>
          </a:p>
          <a:p>
            <a:pPr marL="0" indent="0">
              <a:buNone/>
            </a:pPr>
            <a:r>
              <a:rPr lang="en-US" sz="1400" dirty="0">
                <a:solidFill>
                  <a:schemeClr val="accent1"/>
                </a:solidFill>
                <a:hlinkClick r:id="rId4">
                  <a:extLst>
                    <a:ext uri="{A12FA001-AC4F-418D-AE19-62706E023703}">
                      <ahyp:hlinkClr xmlns:ahyp="http://schemas.microsoft.com/office/drawing/2018/hyperlinkcolor" val="tx"/>
                    </a:ext>
                  </a:extLst>
                </a:hlinkClick>
              </a:rPr>
              <a:t>https://aws.amazon.com/blogs/mobile/amplify-cli-announces-new-graphql-transform-feature-for-orchestrating-multiple-ai-ml-use-cases/</a:t>
            </a:r>
            <a:r>
              <a:rPr lang="en-US" sz="1400" dirty="0">
                <a:solidFill>
                  <a:schemeClr val="accent1"/>
                </a:solidFill>
              </a:rPr>
              <a:t> </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AWS Amplify Docs</a:t>
            </a:r>
          </a:p>
          <a:p>
            <a:pPr marL="0" indent="0">
              <a:buNone/>
            </a:pP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hlinkClick r:id="rId5">
                  <a:extLst>
                    <a:ext uri="{A12FA001-AC4F-418D-AE19-62706E023703}">
                      <ahyp:hlinkClr xmlns:ahyp="http://schemas.microsoft.com/office/drawing/2018/hyperlinkcolor" val="tx"/>
                    </a:ext>
                  </a:extLst>
                </a:hlinkClick>
              </a:rPr>
              <a:t>https://aws-amplify.github.io/</a:t>
            </a:r>
            <a:endPar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Predictions category Documentation</a:t>
            </a:r>
          </a:p>
          <a:p>
            <a:pPr marL="0" indent="0">
              <a:buNone/>
            </a:pP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hlinkClick r:id="rId6">
                  <a:extLst>
                    <a:ext uri="{A12FA001-AC4F-418D-AE19-62706E023703}">
                      <ahyp:hlinkClr xmlns:ahyp="http://schemas.microsoft.com/office/drawing/2018/hyperlinkcolor" val="tx"/>
                    </a:ext>
                  </a:extLst>
                </a:hlinkClick>
              </a:rPr>
              <a:t>https://aws-amplify.github.io/docs/js/predictions</a:t>
            </a:r>
            <a:endPar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Amplify community</a:t>
            </a:r>
          </a:p>
          <a:p>
            <a:pPr marL="0" indent="0">
              <a:buNone/>
            </a:pP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hlinkClick r:id="rId7">
                  <a:extLst>
                    <a:ext uri="{A12FA001-AC4F-418D-AE19-62706E023703}">
                      <ahyp:hlinkClr xmlns:ahyp="http://schemas.microsoft.com/office/drawing/2018/hyperlinkcolor" val="tx"/>
                    </a:ext>
                  </a:extLst>
                </a:hlinkClick>
              </a:rPr>
              <a:t>https://amplify.aws/community/</a:t>
            </a:r>
            <a:endPar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AWS Amplify GitHub Repos</a:t>
            </a:r>
          </a:p>
          <a:p>
            <a:pPr marL="0" indent="0">
              <a:buNone/>
            </a:pPr>
            <a:r>
              <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hlinkClick r:id="rId8">
                  <a:extLst>
                    <a:ext uri="{A12FA001-AC4F-418D-AE19-62706E023703}">
                      <ahyp:hlinkClr xmlns:ahyp="http://schemas.microsoft.com/office/drawing/2018/hyperlinkcolor" val="tx"/>
                    </a:ext>
                  </a:extLst>
                </a:hlinkClick>
              </a:rPr>
              <a:t>https://github.com/aws-amplify</a:t>
            </a:r>
            <a:endParaRPr lang="en-US" sz="14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buFont typeface="Wingdings" pitchFamily="2" charset="2"/>
              <a:buChar char="ü"/>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buFont typeface="Wingdings" pitchFamily="2" charset="2"/>
              <a:buChar char="ü"/>
            </a:pP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buFont typeface="Wingdings" pitchFamily="2" charset="2"/>
              <a:buChar char="ü"/>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936925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6069541" cy="1250668"/>
          </a:xfrm>
        </p:spPr>
        <p:txBody>
          <a:bodyPr/>
          <a:lstStyle/>
          <a:p>
            <a:r>
              <a:rPr lang="en-US" dirty="0">
                <a:solidFill>
                  <a:schemeClr val="tx1"/>
                </a:solidFill>
              </a:rPr>
              <a:t>Questions</a:t>
            </a:r>
          </a:p>
        </p:txBody>
      </p:sp>
    </p:spTree>
    <p:extLst>
      <p:ext uri="{BB962C8B-B14F-4D97-AF65-F5344CB8AC3E}">
        <p14:creationId xmlns:p14="http://schemas.microsoft.com/office/powerpoint/2010/main" val="2990258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6069541" cy="1250668"/>
          </a:xfrm>
        </p:spPr>
        <p:txBody>
          <a:bodyPr/>
          <a:lstStyle/>
          <a:p>
            <a:r>
              <a:rPr lang="en-US" dirty="0">
                <a:solidFill>
                  <a:schemeClr val="tx1"/>
                </a:solidFill>
              </a:rPr>
              <a:t>What is AI/ML?</a:t>
            </a:r>
          </a:p>
        </p:txBody>
      </p:sp>
    </p:spTree>
    <p:extLst>
      <p:ext uri="{BB962C8B-B14F-4D97-AF65-F5344CB8AC3E}">
        <p14:creationId xmlns:p14="http://schemas.microsoft.com/office/powerpoint/2010/main" val="3469289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6069541" cy="1250668"/>
          </a:xfrm>
        </p:spPr>
        <p:txBody>
          <a:bodyPr/>
          <a:lstStyle/>
          <a:p>
            <a:r>
              <a:rPr lang="en-US" dirty="0">
                <a:solidFill>
                  <a:schemeClr val="tx1"/>
                </a:solidFill>
              </a:rPr>
              <a:t>Thank you !</a:t>
            </a:r>
          </a:p>
        </p:txBody>
      </p:sp>
    </p:spTree>
    <p:extLst>
      <p:ext uri="{BB962C8B-B14F-4D97-AF65-F5344CB8AC3E}">
        <p14:creationId xmlns:p14="http://schemas.microsoft.com/office/powerpoint/2010/main" val="4148127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CAB4BF6C-DBB9-4541-9D0B-CACB4A4F751B}"/>
              </a:ext>
            </a:extLst>
          </p:cNvPr>
          <p:cNvSpPr>
            <a:spLocks noGrp="1"/>
          </p:cNvSpPr>
          <p:nvPr>
            <p:ph type="title"/>
          </p:nvPr>
        </p:nvSpPr>
        <p:spPr>
          <a:xfrm>
            <a:off x="202405" y="113075"/>
            <a:ext cx="4866551" cy="782641"/>
          </a:xfrm>
        </p:spPr>
        <p:txBody>
          <a:bodyPr>
            <a:norm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AI/ML</a:t>
            </a:r>
          </a:p>
        </p:txBody>
      </p:sp>
      <p:sp>
        <p:nvSpPr>
          <p:cNvPr id="9" name="TextBox 8">
            <a:extLst>
              <a:ext uri="{FF2B5EF4-FFF2-40B4-BE49-F238E27FC236}">
                <a16:creationId xmlns:a16="http://schemas.microsoft.com/office/drawing/2014/main" id="{A13EECEA-AE14-EB44-A1CB-86CC860EA765}"/>
              </a:ext>
            </a:extLst>
          </p:cNvPr>
          <p:cNvSpPr txBox="1"/>
          <p:nvPr/>
        </p:nvSpPr>
        <p:spPr>
          <a:xfrm>
            <a:off x="268050" y="1152939"/>
            <a:ext cx="4076869" cy="683264"/>
          </a:xfrm>
          <a:prstGeom prst="rect">
            <a:avLst/>
          </a:prstGeom>
          <a:noFill/>
        </p:spPr>
        <p:txBody>
          <a:bodyPr wrap="square" lIns="182880" tIns="146304" rIns="182880" bIns="146304" rtlCol="0">
            <a:spAutoFit/>
          </a:bodyPr>
          <a:lstStyle/>
          <a:p>
            <a:pPr>
              <a:lnSpc>
                <a:spcPct val="90000"/>
              </a:lnSpc>
              <a:spcAft>
                <a:spcPts val="1800"/>
              </a:spcAft>
            </a:pPr>
            <a:r>
              <a:rPr lang="en-US" sz="28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Artificial Intelligence</a:t>
            </a:r>
          </a:p>
        </p:txBody>
      </p:sp>
      <p:sp>
        <p:nvSpPr>
          <p:cNvPr id="10" name="Content Placeholder 2">
            <a:extLst>
              <a:ext uri="{FF2B5EF4-FFF2-40B4-BE49-F238E27FC236}">
                <a16:creationId xmlns:a16="http://schemas.microsoft.com/office/drawing/2014/main" id="{F6CB2DB3-8A49-A248-9C5B-02D4EE3788BF}"/>
              </a:ext>
            </a:extLst>
          </p:cNvPr>
          <p:cNvSpPr txBox="1">
            <a:spLocks/>
          </p:cNvSpPr>
          <p:nvPr/>
        </p:nvSpPr>
        <p:spPr>
          <a:xfrm>
            <a:off x="344740" y="1623461"/>
            <a:ext cx="7185145" cy="1183550"/>
          </a:xfrm>
          <a:prstGeom prst="rect">
            <a:avLst/>
          </a:prstGeom>
        </p:spPr>
        <p:txBody>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Decision making. </a:t>
            </a: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Goal: Simulate natural intelligence and solve complex problem.</a:t>
            </a:r>
          </a:p>
        </p:txBody>
      </p:sp>
      <p:sp>
        <p:nvSpPr>
          <p:cNvPr id="13" name="TextBox 12">
            <a:extLst>
              <a:ext uri="{FF2B5EF4-FFF2-40B4-BE49-F238E27FC236}">
                <a16:creationId xmlns:a16="http://schemas.microsoft.com/office/drawing/2014/main" id="{DF986140-9B34-BA4B-A091-5548E358CAF3}"/>
              </a:ext>
            </a:extLst>
          </p:cNvPr>
          <p:cNvSpPr txBox="1"/>
          <p:nvPr/>
        </p:nvSpPr>
        <p:spPr>
          <a:xfrm>
            <a:off x="344740" y="2807010"/>
            <a:ext cx="4076869" cy="683264"/>
          </a:xfrm>
          <a:prstGeom prst="rect">
            <a:avLst/>
          </a:prstGeom>
          <a:noFill/>
        </p:spPr>
        <p:txBody>
          <a:bodyPr wrap="square" lIns="182880" tIns="146304" rIns="182880" bIns="146304" rtlCol="0">
            <a:spAutoFit/>
          </a:bodyPr>
          <a:lstStyle/>
          <a:p>
            <a:pPr>
              <a:lnSpc>
                <a:spcPct val="90000"/>
              </a:lnSpc>
              <a:spcAft>
                <a:spcPts val="1800"/>
              </a:spcAft>
            </a:pPr>
            <a:r>
              <a:rPr lang="en-US" sz="28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Machine learning</a:t>
            </a:r>
          </a:p>
        </p:txBody>
      </p:sp>
      <p:sp>
        <p:nvSpPr>
          <p:cNvPr id="16" name="Content Placeholder 2">
            <a:extLst>
              <a:ext uri="{FF2B5EF4-FFF2-40B4-BE49-F238E27FC236}">
                <a16:creationId xmlns:a16="http://schemas.microsoft.com/office/drawing/2014/main" id="{8A47EA45-E8FC-4C41-AE25-D85AED6E1FB5}"/>
              </a:ext>
            </a:extLst>
          </p:cNvPr>
          <p:cNvSpPr txBox="1">
            <a:spLocks/>
          </p:cNvSpPr>
          <p:nvPr/>
        </p:nvSpPr>
        <p:spPr>
          <a:xfrm>
            <a:off x="344740" y="3307298"/>
            <a:ext cx="8064154" cy="1183550"/>
          </a:xfrm>
          <a:prstGeom prst="rect">
            <a:avLst/>
          </a:prstGeom>
        </p:spPr>
        <p:txBody>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Enables systems to learn new things from data.</a:t>
            </a:r>
          </a:p>
          <a:p>
            <a:pPr marL="0" indent="0">
              <a:buNone/>
            </a:pPr>
            <a:r>
              <a:rPr lang="en-US" dirty="0">
                <a:latin typeface="Amazon Ember" panose="020B0603020204020204" pitchFamily="34" charset="0"/>
                <a:ea typeface="Amazon Ember" panose="020B0603020204020204" pitchFamily="34" charset="0"/>
                <a:cs typeface="Amazon Ember" panose="020B0603020204020204" pitchFamily="34" charset="0"/>
              </a:rPr>
              <a:t>Goal: Learn from data to maximize the performance of machine on a task</a:t>
            </a:r>
          </a:p>
        </p:txBody>
      </p:sp>
    </p:spTree>
    <p:extLst>
      <p:ext uri="{BB962C8B-B14F-4D97-AF65-F5344CB8AC3E}">
        <p14:creationId xmlns:p14="http://schemas.microsoft.com/office/powerpoint/2010/main" val="29813285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CAB4BF6C-DBB9-4541-9D0B-CACB4A4F751B}"/>
              </a:ext>
            </a:extLst>
          </p:cNvPr>
          <p:cNvSpPr>
            <a:spLocks noGrp="1"/>
          </p:cNvSpPr>
          <p:nvPr>
            <p:ph type="title"/>
          </p:nvPr>
        </p:nvSpPr>
        <p:spPr>
          <a:xfrm>
            <a:off x="202405" y="113075"/>
            <a:ext cx="4866551" cy="1119824"/>
          </a:xfrm>
        </p:spPr>
        <p:txBody>
          <a:bodyPr>
            <a:norm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AWS AI</a:t>
            </a:r>
            <a:br>
              <a:rPr lang="en-US" sz="2800" b="0" dirty="0">
                <a:latin typeface="Amazon Ember" panose="020B0603020204020204" pitchFamily="34" charset="0"/>
                <a:ea typeface="Amazon Ember" panose="020B0603020204020204" pitchFamily="34" charset="0"/>
                <a:cs typeface="Amazon Ember" panose="020B0603020204020204" pitchFamily="34" charset="0"/>
              </a:rPr>
            </a:br>
            <a:r>
              <a:rPr lang="en-US" sz="2200" b="0" dirty="0">
                <a:solidFill>
                  <a:srgbClr val="FCB64C"/>
                </a:solidFill>
                <a:latin typeface="Amazon Ember" panose="020B0603020204020204" pitchFamily="34" charset="0"/>
                <a:ea typeface="Amazon Ember" panose="020B0603020204020204" pitchFamily="34" charset="0"/>
                <a:cs typeface="Amazon Ember" panose="020B0603020204020204" pitchFamily="34" charset="0"/>
              </a:rPr>
              <a:t>Managed AI Services</a:t>
            </a:r>
          </a:p>
        </p:txBody>
      </p:sp>
      <p:sp>
        <p:nvSpPr>
          <p:cNvPr id="16" name="Content Placeholder 2">
            <a:extLst>
              <a:ext uri="{FF2B5EF4-FFF2-40B4-BE49-F238E27FC236}">
                <a16:creationId xmlns:a16="http://schemas.microsoft.com/office/drawing/2014/main" id="{8A47EA45-E8FC-4C41-AE25-D85AED6E1FB5}"/>
              </a:ext>
            </a:extLst>
          </p:cNvPr>
          <p:cNvSpPr txBox="1">
            <a:spLocks/>
          </p:cNvSpPr>
          <p:nvPr/>
        </p:nvSpPr>
        <p:spPr>
          <a:xfrm>
            <a:off x="294872" y="1365017"/>
            <a:ext cx="3660679" cy="2066552"/>
          </a:xfrm>
          <a:prstGeom prst="rect">
            <a:avLst/>
          </a:prstGeom>
        </p:spPr>
        <p:txBody>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None/>
            </a:pPr>
            <a:r>
              <a:rPr lang="en-US" sz="2200" dirty="0">
                <a:latin typeface="Amazon Ember" panose="020B0603020204020204" pitchFamily="34" charset="0"/>
                <a:ea typeface="Amazon Ember" panose="020B0603020204020204" pitchFamily="34" charset="0"/>
                <a:cs typeface="Amazon Ember" panose="020B0603020204020204" pitchFamily="34" charset="0"/>
              </a:rPr>
              <a:t>Amazon </a:t>
            </a:r>
            <a:r>
              <a:rPr lang="en-US" sz="2200" dirty="0" err="1">
                <a:latin typeface="Amazon Ember" panose="020B0603020204020204" pitchFamily="34" charset="0"/>
                <a:ea typeface="Amazon Ember" panose="020B0603020204020204" pitchFamily="34" charset="0"/>
                <a:cs typeface="Amazon Ember" panose="020B0603020204020204" pitchFamily="34" charset="0"/>
              </a:rPr>
              <a:t>CodeGuru</a:t>
            </a:r>
            <a:endParaRPr lang="en-US" sz="2200" dirty="0">
              <a:latin typeface="Amazon Ember" panose="020B0603020204020204" pitchFamily="34" charset="0"/>
              <a:ea typeface="Amazon Ember" panose="020B0603020204020204" pitchFamily="34" charset="0"/>
              <a:cs typeface="Amazon Ember" panose="020B0603020204020204" pitchFamily="34" charset="0"/>
            </a:endParaRPr>
          </a:p>
          <a:p>
            <a:pPr marL="0" indent="0">
              <a:spcAft>
                <a:spcPts val="600"/>
              </a:spcAft>
              <a:buNone/>
            </a:pPr>
            <a:r>
              <a:rPr lang="en-US" sz="2200" dirty="0">
                <a:latin typeface="Amazon Ember" panose="020B0603020204020204" pitchFamily="34" charset="0"/>
                <a:ea typeface="Amazon Ember" panose="020B0603020204020204" pitchFamily="34" charset="0"/>
                <a:cs typeface="Amazon Ember" panose="020B0603020204020204" pitchFamily="34" charset="0"/>
              </a:rPr>
              <a:t>Amazon Comprehend</a:t>
            </a:r>
          </a:p>
          <a:p>
            <a:pPr marL="0" indent="0">
              <a:spcAft>
                <a:spcPts val="600"/>
              </a:spcAft>
              <a:buNone/>
            </a:pPr>
            <a:r>
              <a:rPr lang="en-US" sz="2200" dirty="0">
                <a:latin typeface="Amazon Ember" panose="020B0603020204020204" pitchFamily="34" charset="0"/>
                <a:ea typeface="Amazon Ember" panose="020B0603020204020204" pitchFamily="34" charset="0"/>
                <a:cs typeface="Amazon Ember" panose="020B0603020204020204" pitchFamily="34" charset="0"/>
              </a:rPr>
              <a:t>Amazon Forecast</a:t>
            </a:r>
          </a:p>
          <a:p>
            <a:pPr marL="0" indent="0">
              <a:spcAft>
                <a:spcPts val="600"/>
              </a:spcAft>
              <a:buNone/>
            </a:pPr>
            <a:r>
              <a:rPr lang="en-US" sz="2200" dirty="0">
                <a:latin typeface="Amazon Ember" panose="020B0603020204020204" pitchFamily="34" charset="0"/>
                <a:ea typeface="Amazon Ember" panose="020B0603020204020204" pitchFamily="34" charset="0"/>
                <a:cs typeface="Amazon Ember" panose="020B0603020204020204" pitchFamily="34" charset="0"/>
              </a:rPr>
              <a:t>Amazon Fraud Detector</a:t>
            </a:r>
          </a:p>
          <a:p>
            <a:pPr marL="0" indent="0">
              <a:spcAft>
                <a:spcPts val="600"/>
              </a:spcAft>
              <a:buNone/>
            </a:pPr>
            <a:r>
              <a:rPr lang="en-US" sz="2200" dirty="0">
                <a:latin typeface="Amazon Ember" panose="020B0603020204020204" pitchFamily="34" charset="0"/>
                <a:ea typeface="Amazon Ember" panose="020B0603020204020204" pitchFamily="34" charset="0"/>
                <a:cs typeface="Amazon Ember" panose="020B0603020204020204" pitchFamily="34" charset="0"/>
              </a:rPr>
              <a:t>Amazon Lex</a:t>
            </a:r>
          </a:p>
        </p:txBody>
      </p:sp>
      <p:sp>
        <p:nvSpPr>
          <p:cNvPr id="2" name="Rectangle 1">
            <a:extLst>
              <a:ext uri="{FF2B5EF4-FFF2-40B4-BE49-F238E27FC236}">
                <a16:creationId xmlns:a16="http://schemas.microsoft.com/office/drawing/2014/main" id="{DC25B1FA-F238-4E4C-841A-AB41FF86D2E6}"/>
              </a:ext>
            </a:extLst>
          </p:cNvPr>
          <p:cNvSpPr/>
          <p:nvPr/>
        </p:nvSpPr>
        <p:spPr>
          <a:xfrm>
            <a:off x="3693560" y="1322475"/>
            <a:ext cx="4572000" cy="2508379"/>
          </a:xfrm>
          <a:prstGeom prst="rect">
            <a:avLst/>
          </a:prstGeom>
        </p:spPr>
        <p:txBody>
          <a:bodyPr>
            <a:spAutoFit/>
          </a:bodyPr>
          <a:lstStyle/>
          <a:p>
            <a:pPr>
              <a:spcAft>
                <a:spcPts val="600"/>
              </a:spcAft>
            </a:pPr>
            <a:r>
              <a:rPr lang="en-US" sz="2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Polly</a:t>
            </a:r>
          </a:p>
          <a:p>
            <a:pPr>
              <a:spcAft>
                <a:spcPts val="600"/>
              </a:spcAft>
            </a:pPr>
            <a:r>
              <a:rPr lang="en-US" sz="2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Rekognition</a:t>
            </a:r>
          </a:p>
          <a:p>
            <a:pPr>
              <a:spcAft>
                <a:spcPts val="600"/>
              </a:spcAft>
            </a:pPr>
            <a:r>
              <a:rPr lang="en-US" sz="2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a:t>
            </a:r>
            <a:r>
              <a:rPr lang="en-US" sz="2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Textract</a:t>
            </a:r>
            <a:endParaRPr lang="en-US" sz="2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spcAft>
                <a:spcPts val="600"/>
              </a:spcAft>
            </a:pPr>
            <a:r>
              <a:rPr lang="en-US" sz="2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Transcribe</a:t>
            </a:r>
          </a:p>
          <a:p>
            <a:pPr>
              <a:spcAft>
                <a:spcPts val="600"/>
              </a:spcAft>
            </a:pPr>
            <a:r>
              <a:rPr lang="en-US" sz="2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Translate</a:t>
            </a:r>
          </a:p>
          <a:p>
            <a:pPr>
              <a:spcAft>
                <a:spcPts val="600"/>
              </a:spcAft>
            </a:pPr>
            <a:r>
              <a:rPr lang="en-US" sz="2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Personalize</a:t>
            </a:r>
          </a:p>
        </p:txBody>
      </p:sp>
    </p:spTree>
    <p:extLst>
      <p:ext uri="{BB962C8B-B14F-4D97-AF65-F5344CB8AC3E}">
        <p14:creationId xmlns:p14="http://schemas.microsoft.com/office/powerpoint/2010/main" val="22305454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CAB4BF6C-DBB9-4541-9D0B-CACB4A4F751B}"/>
              </a:ext>
            </a:extLst>
          </p:cNvPr>
          <p:cNvSpPr>
            <a:spLocks noGrp="1"/>
          </p:cNvSpPr>
          <p:nvPr>
            <p:ph type="title"/>
          </p:nvPr>
        </p:nvSpPr>
        <p:spPr>
          <a:xfrm>
            <a:off x="202405" y="113075"/>
            <a:ext cx="4866551" cy="1119824"/>
          </a:xfrm>
        </p:spPr>
        <p:txBody>
          <a:bodyPr>
            <a:norm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AWS ML</a:t>
            </a:r>
            <a:br>
              <a:rPr lang="en-US" sz="2800" b="0" dirty="0">
                <a:latin typeface="Amazon Ember" panose="020B0603020204020204" pitchFamily="34" charset="0"/>
                <a:ea typeface="Amazon Ember" panose="020B0603020204020204" pitchFamily="34" charset="0"/>
                <a:cs typeface="Amazon Ember" panose="020B0603020204020204" pitchFamily="34" charset="0"/>
              </a:rPr>
            </a:br>
            <a:r>
              <a:rPr lang="en-US" sz="2200" b="0" dirty="0">
                <a:solidFill>
                  <a:srgbClr val="FCB64C"/>
                </a:solidFill>
                <a:latin typeface="Amazon Ember" panose="020B0603020204020204" pitchFamily="34" charset="0"/>
                <a:ea typeface="Amazon Ember" panose="020B0603020204020204" pitchFamily="34" charset="0"/>
                <a:cs typeface="Amazon Ember" panose="020B0603020204020204" pitchFamily="34" charset="0"/>
              </a:rPr>
              <a:t>Managed ML Services</a:t>
            </a:r>
          </a:p>
        </p:txBody>
      </p:sp>
      <p:sp>
        <p:nvSpPr>
          <p:cNvPr id="16" name="Content Placeholder 2">
            <a:extLst>
              <a:ext uri="{FF2B5EF4-FFF2-40B4-BE49-F238E27FC236}">
                <a16:creationId xmlns:a16="http://schemas.microsoft.com/office/drawing/2014/main" id="{8A47EA45-E8FC-4C41-AE25-D85AED6E1FB5}"/>
              </a:ext>
            </a:extLst>
          </p:cNvPr>
          <p:cNvSpPr txBox="1">
            <a:spLocks/>
          </p:cNvSpPr>
          <p:nvPr/>
        </p:nvSpPr>
        <p:spPr>
          <a:xfrm>
            <a:off x="294872" y="1365017"/>
            <a:ext cx="5345640" cy="2066552"/>
          </a:xfrm>
          <a:prstGeom prst="rect">
            <a:avLst/>
          </a:prstGeom>
        </p:spPr>
        <p:txBody>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None/>
            </a:pPr>
            <a:r>
              <a:rPr lang="en-US" sz="2200" dirty="0">
                <a:latin typeface="Amazon Ember" panose="020B0603020204020204" pitchFamily="34" charset="0"/>
                <a:ea typeface="Amazon Ember" panose="020B0603020204020204" pitchFamily="34" charset="0"/>
                <a:cs typeface="Amazon Ember" panose="020B0603020204020204" pitchFamily="34" charset="0"/>
              </a:rPr>
              <a:t>Amazon </a:t>
            </a:r>
            <a:r>
              <a:rPr lang="en-US" sz="2200" dirty="0" err="1">
                <a:latin typeface="Amazon Ember" panose="020B0603020204020204" pitchFamily="34" charset="0"/>
                <a:ea typeface="Amazon Ember" panose="020B0603020204020204" pitchFamily="34" charset="0"/>
                <a:cs typeface="Amazon Ember" panose="020B0603020204020204" pitchFamily="34" charset="0"/>
              </a:rPr>
              <a:t>Sagemaker</a:t>
            </a:r>
            <a:endParaRPr lang="en-US" sz="2200" dirty="0">
              <a:latin typeface="Amazon Ember" panose="020B0603020204020204" pitchFamily="34" charset="0"/>
              <a:ea typeface="Amazon Ember" panose="020B0603020204020204" pitchFamily="34" charset="0"/>
              <a:cs typeface="Amazon Ember" panose="020B0603020204020204" pitchFamily="34" charset="0"/>
            </a:endParaRPr>
          </a:p>
          <a:p>
            <a:pPr marL="0" indent="0">
              <a:spcAft>
                <a:spcPts val="600"/>
              </a:spcAft>
              <a:buNone/>
            </a:pPr>
            <a:r>
              <a:rPr lang="en-US" sz="2200" dirty="0">
                <a:latin typeface="Amazon Ember" panose="020B0603020204020204" pitchFamily="34" charset="0"/>
                <a:ea typeface="Amazon Ember" panose="020B0603020204020204" pitchFamily="34" charset="0"/>
                <a:cs typeface="Amazon Ember" panose="020B0603020204020204" pitchFamily="34" charset="0"/>
              </a:rPr>
              <a:t>Amazon </a:t>
            </a:r>
            <a:r>
              <a:rPr lang="en-US" sz="2200" dirty="0" err="1">
                <a:latin typeface="Amazon Ember" panose="020B0603020204020204" pitchFamily="34" charset="0"/>
                <a:ea typeface="Amazon Ember" panose="020B0603020204020204" pitchFamily="34" charset="0"/>
                <a:cs typeface="Amazon Ember" panose="020B0603020204020204" pitchFamily="34" charset="0"/>
              </a:rPr>
              <a:t>Sagemaker</a:t>
            </a:r>
            <a:r>
              <a:rPr lang="en-US" sz="2200" dirty="0">
                <a:latin typeface="Amazon Ember" panose="020B0603020204020204" pitchFamily="34" charset="0"/>
                <a:ea typeface="Amazon Ember" panose="020B0603020204020204" pitchFamily="34" charset="0"/>
                <a:cs typeface="Amazon Ember" panose="020B0603020204020204" pitchFamily="34" charset="0"/>
              </a:rPr>
              <a:t> Ground Truth</a:t>
            </a:r>
          </a:p>
          <a:p>
            <a:pPr marL="0" indent="0">
              <a:spcAft>
                <a:spcPts val="600"/>
              </a:spcAft>
              <a:buNone/>
            </a:pPr>
            <a:r>
              <a:rPr lang="en-US" sz="2200" dirty="0">
                <a:latin typeface="Amazon Ember" panose="020B0603020204020204" pitchFamily="34" charset="0"/>
                <a:ea typeface="Amazon Ember" panose="020B0603020204020204" pitchFamily="34" charset="0"/>
                <a:cs typeface="Amazon Ember" panose="020B0603020204020204" pitchFamily="34" charset="0"/>
              </a:rPr>
              <a:t>Amazon </a:t>
            </a:r>
            <a:r>
              <a:rPr lang="en-US" sz="2200" dirty="0" err="1">
                <a:latin typeface="Amazon Ember" panose="020B0603020204020204" pitchFamily="34" charset="0"/>
                <a:ea typeface="Amazon Ember" panose="020B0603020204020204" pitchFamily="34" charset="0"/>
                <a:cs typeface="Amazon Ember" panose="020B0603020204020204" pitchFamily="34" charset="0"/>
              </a:rPr>
              <a:t>Sagemaker</a:t>
            </a:r>
            <a:r>
              <a:rPr lang="en-US" sz="2200" dirty="0">
                <a:latin typeface="Amazon Ember" panose="020B0603020204020204" pitchFamily="34" charset="0"/>
                <a:ea typeface="Amazon Ember" panose="020B0603020204020204" pitchFamily="34" charset="0"/>
                <a:cs typeface="Amazon Ember" panose="020B0603020204020204" pitchFamily="34" charset="0"/>
              </a:rPr>
              <a:t> Neo</a:t>
            </a:r>
          </a:p>
          <a:p>
            <a:pPr marL="0" indent="0">
              <a:spcAft>
                <a:spcPts val="600"/>
              </a:spcAft>
              <a:buNone/>
            </a:pPr>
            <a:r>
              <a:rPr lang="en-US" sz="2200" dirty="0">
                <a:latin typeface="Amazon Ember" panose="020B0603020204020204" pitchFamily="34" charset="0"/>
                <a:ea typeface="Amazon Ember" panose="020B0603020204020204" pitchFamily="34" charset="0"/>
                <a:cs typeface="Amazon Ember" panose="020B0603020204020204" pitchFamily="34" charset="0"/>
              </a:rPr>
              <a:t>Amazon Augmented AI</a:t>
            </a:r>
          </a:p>
          <a:p>
            <a:pPr marL="0" indent="0">
              <a:spcAft>
                <a:spcPts val="600"/>
              </a:spcAft>
              <a:buNone/>
            </a:pPr>
            <a:endParaRPr lang="en-US" sz="2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89022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6069541" cy="1250668"/>
          </a:xfrm>
        </p:spPr>
        <p:txBody>
          <a:bodyPr/>
          <a:lstStyle/>
          <a:p>
            <a:r>
              <a:rPr lang="en-US" dirty="0">
                <a:solidFill>
                  <a:schemeClr val="tx1"/>
                </a:solidFill>
              </a:rPr>
              <a:t>What is AWS Amplify?</a:t>
            </a:r>
          </a:p>
        </p:txBody>
      </p:sp>
    </p:spTree>
    <p:extLst>
      <p:ext uri="{BB962C8B-B14F-4D97-AF65-F5344CB8AC3E}">
        <p14:creationId xmlns:p14="http://schemas.microsoft.com/office/powerpoint/2010/main" val="458352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CAB4BF6C-DBB9-4541-9D0B-CACB4A4F751B}"/>
              </a:ext>
            </a:extLst>
          </p:cNvPr>
          <p:cNvSpPr>
            <a:spLocks noGrp="1"/>
          </p:cNvSpPr>
          <p:nvPr>
            <p:ph type="title"/>
          </p:nvPr>
        </p:nvSpPr>
        <p:spPr>
          <a:xfrm>
            <a:off x="202405" y="113075"/>
            <a:ext cx="4866551" cy="782641"/>
          </a:xfrm>
        </p:spPr>
        <p:txBody>
          <a:bodyPr>
            <a:normAutofit/>
          </a:bodyPr>
          <a:lstStyle/>
          <a:p>
            <a:r>
              <a:rPr lang="en-US" sz="2800" b="0" dirty="0">
                <a:latin typeface="Amazon Ember" panose="020B0603020204020204" pitchFamily="34" charset="0"/>
                <a:ea typeface="Amazon Ember" panose="020B0603020204020204" pitchFamily="34" charset="0"/>
                <a:cs typeface="Amazon Ember" panose="020B0603020204020204" pitchFamily="34" charset="0"/>
              </a:rPr>
              <a:t>AWS Amplify</a:t>
            </a:r>
          </a:p>
        </p:txBody>
      </p:sp>
      <p:sp>
        <p:nvSpPr>
          <p:cNvPr id="9" name="TextBox 8">
            <a:extLst>
              <a:ext uri="{FF2B5EF4-FFF2-40B4-BE49-F238E27FC236}">
                <a16:creationId xmlns:a16="http://schemas.microsoft.com/office/drawing/2014/main" id="{A13EECEA-AE14-EB44-A1CB-86CC860EA765}"/>
              </a:ext>
            </a:extLst>
          </p:cNvPr>
          <p:cNvSpPr txBox="1"/>
          <p:nvPr/>
        </p:nvSpPr>
        <p:spPr>
          <a:xfrm>
            <a:off x="268050" y="1152939"/>
            <a:ext cx="4076869" cy="683264"/>
          </a:xfrm>
          <a:prstGeom prst="rect">
            <a:avLst/>
          </a:prstGeom>
          <a:noFill/>
        </p:spPr>
        <p:txBody>
          <a:bodyPr wrap="square" lIns="182880" tIns="146304" rIns="182880" bIns="146304" rtlCol="0">
            <a:spAutoFit/>
          </a:bodyPr>
          <a:lstStyle/>
          <a:p>
            <a:pPr>
              <a:lnSpc>
                <a:spcPct val="90000"/>
              </a:lnSpc>
              <a:spcAft>
                <a:spcPts val="1800"/>
              </a:spcAft>
            </a:pPr>
            <a:r>
              <a:rPr lang="en-US" sz="2800" dirty="0">
                <a:solidFill>
                  <a:srgbClr val="FFB000"/>
                </a:solidFill>
                <a:latin typeface="Amazon Ember" panose="020B0603020204020204" pitchFamily="34" charset="0"/>
                <a:ea typeface="Amazon Ember" panose="020B0603020204020204" pitchFamily="34" charset="0"/>
                <a:cs typeface="Amazon Ember" panose="020B0603020204020204" pitchFamily="34" charset="0"/>
              </a:rPr>
              <a:t>Components</a:t>
            </a:r>
          </a:p>
        </p:txBody>
      </p:sp>
      <p:sp>
        <p:nvSpPr>
          <p:cNvPr id="10" name="Content Placeholder 2">
            <a:extLst>
              <a:ext uri="{FF2B5EF4-FFF2-40B4-BE49-F238E27FC236}">
                <a16:creationId xmlns:a16="http://schemas.microsoft.com/office/drawing/2014/main" id="{F6CB2DB3-8A49-A248-9C5B-02D4EE3788BF}"/>
              </a:ext>
            </a:extLst>
          </p:cNvPr>
          <p:cNvSpPr txBox="1">
            <a:spLocks/>
          </p:cNvSpPr>
          <p:nvPr/>
        </p:nvSpPr>
        <p:spPr>
          <a:xfrm>
            <a:off x="344740" y="1623460"/>
            <a:ext cx="7185145" cy="2367101"/>
          </a:xfrm>
          <a:prstGeom prst="rect">
            <a:avLst/>
          </a:prstGeom>
        </p:spPr>
        <p:txBody>
          <a:bodyPr/>
          <a:lstStyle>
            <a:lvl1pPr marL="342900" indent="-342900" algn="l" defTabSz="457200" rtl="0" eaLnBrk="1" latinLnBrk="0" hangingPunct="1">
              <a:spcBef>
                <a:spcPct val="20000"/>
              </a:spcBef>
              <a:buFont typeface="Arial"/>
              <a:buChar char="•"/>
              <a:defRPr sz="1800" kern="1200">
                <a:ln>
                  <a:noFill/>
                </a:ln>
                <a:solidFill>
                  <a:schemeClr val="bg1"/>
                </a:solidFill>
                <a:latin typeface="Arial"/>
                <a:ea typeface="+mn-ea"/>
                <a:cs typeface="Arial"/>
              </a:defRPr>
            </a:lvl1pPr>
            <a:lvl2pPr marL="742950" indent="-285750" algn="l" defTabSz="457200" rtl="0" eaLnBrk="1" latinLnBrk="0" hangingPunct="1">
              <a:spcBef>
                <a:spcPct val="20000"/>
              </a:spcBef>
              <a:buFont typeface="Arial"/>
              <a:buChar char="–"/>
              <a:defRPr sz="1600" kern="1200">
                <a:ln>
                  <a:noFill/>
                </a:ln>
                <a:solidFill>
                  <a:schemeClr val="bg1"/>
                </a:solidFill>
                <a:latin typeface="Arial"/>
                <a:ea typeface="+mn-ea"/>
                <a:cs typeface="Arial"/>
              </a:defRPr>
            </a:lvl2pPr>
            <a:lvl3pPr marL="1143000" indent="-228600" algn="l" defTabSz="457200" rtl="0" eaLnBrk="1" latinLnBrk="0" hangingPunct="1">
              <a:spcBef>
                <a:spcPct val="20000"/>
              </a:spcBef>
              <a:buFont typeface="Arial"/>
              <a:buChar char="•"/>
              <a:defRPr sz="1400" kern="1200">
                <a:ln>
                  <a:noFill/>
                </a:ln>
                <a:solidFill>
                  <a:schemeClr val="bg1"/>
                </a:solidFill>
                <a:latin typeface="Arial"/>
                <a:ea typeface="+mn-ea"/>
                <a:cs typeface="Arial"/>
              </a:defRPr>
            </a:lvl3pPr>
            <a:lvl4pPr marL="16002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4pPr>
            <a:lvl5pPr marL="2057400" indent="-228600" algn="l" defTabSz="457200" rtl="0" eaLnBrk="1" latinLnBrk="0" hangingPunct="1">
              <a:spcBef>
                <a:spcPct val="20000"/>
              </a:spcBef>
              <a:buFont typeface="Arial"/>
              <a:buChar char="»"/>
              <a:defRPr sz="1200" kern="1200">
                <a:ln>
                  <a:noFill/>
                </a:ln>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CLI</a:t>
            </a:r>
          </a:p>
          <a:p>
            <a:pP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Client Libraries (iOS, Android, JS)		</a:t>
            </a:r>
            <a:endParaRPr lang="en-US" dirty="0">
              <a:solidFill>
                <a:srgbClr val="FFC000"/>
              </a:solidFill>
              <a:latin typeface="Amazon Ember" panose="020B0603020204020204" pitchFamily="34" charset="0"/>
              <a:ea typeface="Amazon Ember" panose="020B0603020204020204" pitchFamily="34" charset="0"/>
              <a:cs typeface="Amazon Ember" panose="020B0603020204020204" pitchFamily="34" charset="0"/>
            </a:endParaRPr>
          </a:p>
          <a:p>
            <a:pP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UI Components </a:t>
            </a:r>
          </a:p>
          <a:p>
            <a:pP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Console – CI/CD and Hosting</a:t>
            </a:r>
          </a:p>
          <a:p>
            <a:pPr>
              <a:buFont typeface="Wingdings" pitchFamily="2" charset="2"/>
              <a:buChar char="ü"/>
            </a:pPr>
            <a:r>
              <a:rPr lang="en-US" dirty="0">
                <a:latin typeface="Amazon Ember" panose="020B0603020204020204" pitchFamily="34" charset="0"/>
                <a:ea typeface="Amazon Ember" panose="020B0603020204020204" pitchFamily="34" charset="0"/>
                <a:cs typeface="Amazon Ember" panose="020B0603020204020204" pitchFamily="34" charset="0"/>
              </a:rPr>
              <a:t>Device Farm</a:t>
            </a:r>
          </a:p>
          <a:p>
            <a:pPr>
              <a:buFont typeface="Wingdings" pitchFamily="2" charset="2"/>
              <a:buChar char="ü"/>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Right Brace 10">
            <a:extLst>
              <a:ext uri="{FF2B5EF4-FFF2-40B4-BE49-F238E27FC236}">
                <a16:creationId xmlns:a16="http://schemas.microsoft.com/office/drawing/2014/main" id="{4B21B195-5E00-EC4A-B375-75E3C565455A}"/>
              </a:ext>
            </a:extLst>
          </p:cNvPr>
          <p:cNvSpPr/>
          <p:nvPr/>
        </p:nvSpPr>
        <p:spPr>
          <a:xfrm>
            <a:off x="4231613" y="2047951"/>
            <a:ext cx="226612" cy="864265"/>
          </a:xfrm>
          <a:prstGeom prst="rightBrace">
            <a:avLst/>
          </a:prstGeom>
          <a:solidFill>
            <a:schemeClr val="bg1">
              <a:alpha val="0"/>
            </a:schemeClr>
          </a:solidFill>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2" name="TextBox 11">
            <a:extLst>
              <a:ext uri="{FF2B5EF4-FFF2-40B4-BE49-F238E27FC236}">
                <a16:creationId xmlns:a16="http://schemas.microsoft.com/office/drawing/2014/main" id="{50987A5E-9B3B-0A41-A792-4D0491254865}"/>
              </a:ext>
            </a:extLst>
          </p:cNvPr>
          <p:cNvSpPr txBox="1"/>
          <p:nvPr/>
        </p:nvSpPr>
        <p:spPr>
          <a:xfrm>
            <a:off x="4572000" y="2295417"/>
            <a:ext cx="2138901" cy="261610"/>
          </a:xfrm>
          <a:prstGeom prst="rect">
            <a:avLst/>
          </a:prstGeom>
          <a:noFill/>
        </p:spPr>
        <p:txBody>
          <a:bodyPr wrap="square" rtlCol="0">
            <a:spAutoFit/>
          </a:bodyPr>
          <a:lstStyle/>
          <a:p>
            <a:r>
              <a:rPr lang="en-US" sz="1100" dirty="0">
                <a:solidFill>
                  <a:srgbClr val="FFC000"/>
                </a:solidFill>
              </a:rPr>
              <a:t>Amplify Framework</a:t>
            </a:r>
          </a:p>
        </p:txBody>
      </p:sp>
      <p:sp>
        <p:nvSpPr>
          <p:cNvPr id="14" name="Right Brace 13">
            <a:extLst>
              <a:ext uri="{FF2B5EF4-FFF2-40B4-BE49-F238E27FC236}">
                <a16:creationId xmlns:a16="http://schemas.microsoft.com/office/drawing/2014/main" id="{68D0F359-1786-734E-A7C5-603D76AC076C}"/>
              </a:ext>
            </a:extLst>
          </p:cNvPr>
          <p:cNvSpPr/>
          <p:nvPr/>
        </p:nvSpPr>
        <p:spPr>
          <a:xfrm>
            <a:off x="4238848" y="3084425"/>
            <a:ext cx="226612" cy="504563"/>
          </a:xfrm>
          <a:prstGeom prst="rightBrace">
            <a:avLst/>
          </a:prstGeom>
          <a:solidFill>
            <a:schemeClr val="bg1">
              <a:alpha val="0"/>
            </a:schemeClr>
          </a:solidFill>
          <a:ln w="12700">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5" name="TextBox 14">
            <a:extLst>
              <a:ext uri="{FF2B5EF4-FFF2-40B4-BE49-F238E27FC236}">
                <a16:creationId xmlns:a16="http://schemas.microsoft.com/office/drawing/2014/main" id="{18C564E5-921A-0B48-BA86-226F28D60D50}"/>
              </a:ext>
            </a:extLst>
          </p:cNvPr>
          <p:cNvSpPr txBox="1"/>
          <p:nvPr/>
        </p:nvSpPr>
        <p:spPr>
          <a:xfrm>
            <a:off x="4599224" y="3152040"/>
            <a:ext cx="2138901" cy="261610"/>
          </a:xfrm>
          <a:prstGeom prst="rect">
            <a:avLst/>
          </a:prstGeom>
          <a:noFill/>
        </p:spPr>
        <p:txBody>
          <a:bodyPr wrap="square" rtlCol="0">
            <a:spAutoFit/>
          </a:bodyPr>
          <a:lstStyle/>
          <a:p>
            <a:r>
              <a:rPr lang="en-US" sz="1050" dirty="0">
                <a:solidFill>
                  <a:srgbClr val="FFC000"/>
                </a:solidFill>
              </a:rPr>
              <a:t>Developer Tools</a:t>
            </a:r>
          </a:p>
        </p:txBody>
      </p:sp>
      <p:pic>
        <p:nvPicPr>
          <p:cNvPr id="3" name="Picture 2">
            <a:extLst>
              <a:ext uri="{FF2B5EF4-FFF2-40B4-BE49-F238E27FC236}">
                <a16:creationId xmlns:a16="http://schemas.microsoft.com/office/drawing/2014/main" id="{8686781D-8975-8F40-B1A9-1507684BBBEE}"/>
              </a:ext>
            </a:extLst>
          </p:cNvPr>
          <p:cNvPicPr>
            <a:picLocks noChangeAspect="1"/>
          </p:cNvPicPr>
          <p:nvPr/>
        </p:nvPicPr>
        <p:blipFill>
          <a:blip r:embed="rId3"/>
          <a:stretch>
            <a:fillRect/>
          </a:stretch>
        </p:blipFill>
        <p:spPr>
          <a:xfrm>
            <a:off x="6134038" y="1361661"/>
            <a:ext cx="2451100" cy="2628900"/>
          </a:xfrm>
          <a:prstGeom prst="rect">
            <a:avLst/>
          </a:prstGeom>
        </p:spPr>
      </p:pic>
    </p:spTree>
    <p:extLst>
      <p:ext uri="{BB962C8B-B14F-4D97-AF65-F5344CB8AC3E}">
        <p14:creationId xmlns:p14="http://schemas.microsoft.com/office/powerpoint/2010/main" val="2799217854"/>
      </p:ext>
    </p:extLst>
  </p:cSld>
  <p:clrMapOvr>
    <a:masterClrMapping/>
  </p:clrMapOvr>
  <p:transition>
    <p:fade/>
  </p:transition>
</p:sld>
</file>

<file path=ppt/theme/theme1.xml><?xml version="1.0" encoding="utf-8"?>
<a:theme xmlns:a="http://schemas.openxmlformats.org/drawingml/2006/main" name="1_Office Theme">
  <a:themeElements>
    <a:clrScheme name="Custom 1">
      <a:dk1>
        <a:srgbClr val="414042"/>
      </a:dk1>
      <a:lt1>
        <a:srgbClr val="FFFFFF"/>
      </a:lt1>
      <a:dk2>
        <a:srgbClr val="414042"/>
      </a:dk2>
      <a:lt2>
        <a:srgbClr val="EEECE1"/>
      </a:lt2>
      <a:accent1>
        <a:srgbClr val="FAA634"/>
      </a:accent1>
      <a:accent2>
        <a:srgbClr val="146EB4"/>
      </a:accent2>
      <a:accent3>
        <a:srgbClr val="A4D7F4"/>
      </a:accent3>
      <a:accent4>
        <a:srgbClr val="347F46"/>
      </a:accent4>
      <a:accent5>
        <a:srgbClr val="FCDD51"/>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7653</TotalTime>
  <Words>1602</Words>
  <Application>Microsoft Macintosh PowerPoint</Application>
  <PresentationFormat>On-screen Show (16:9)</PresentationFormat>
  <Paragraphs>374</Paragraphs>
  <Slides>40</Slides>
  <Notes>32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Amazon Ember</vt:lpstr>
      <vt:lpstr>Amazon Ember Heavy</vt:lpstr>
      <vt:lpstr>Amazon Ember Light</vt:lpstr>
      <vt:lpstr>Amazon Ember Regular</vt:lpstr>
      <vt:lpstr>Arial</vt:lpstr>
      <vt:lpstr>Calibri</vt:lpstr>
      <vt:lpstr>Lucida Console</vt:lpstr>
      <vt:lpstr>Wingdings</vt:lpstr>
      <vt:lpstr>1_Office Theme</vt:lpstr>
      <vt:lpstr>4-05853_REINVENT_Template_Dark</vt:lpstr>
      <vt:lpstr>PowerPoint Presentation</vt:lpstr>
      <vt:lpstr>Predictions - Adding Machine Learning to Your Apps with Zero Back End Code</vt:lpstr>
      <vt:lpstr>Agenda</vt:lpstr>
      <vt:lpstr>What is AI/ML?</vt:lpstr>
      <vt:lpstr>AI/ML</vt:lpstr>
      <vt:lpstr>AWS AI Managed AI Services</vt:lpstr>
      <vt:lpstr>AWS ML Managed ML Services</vt:lpstr>
      <vt:lpstr>What is AWS Amplify?</vt:lpstr>
      <vt:lpstr>AWS Amplify</vt:lpstr>
      <vt:lpstr>PowerPoint Presentation</vt:lpstr>
      <vt:lpstr>Amplify Framework</vt:lpstr>
      <vt:lpstr>Amplify Framework - Capabilities</vt:lpstr>
      <vt:lpstr>Amplify CLI</vt:lpstr>
      <vt:lpstr>Amplify Framework</vt:lpstr>
      <vt:lpstr>Amplify CLI</vt:lpstr>
      <vt:lpstr>Amplify CLI</vt:lpstr>
      <vt:lpstr>Amplify CLI</vt:lpstr>
      <vt:lpstr>Amplify Client Libraries</vt:lpstr>
      <vt:lpstr>Amplify Framework</vt:lpstr>
      <vt:lpstr>Amplify Client Libraries</vt:lpstr>
      <vt:lpstr>PowerPoint Presentation</vt:lpstr>
      <vt:lpstr>PowerPoint Presentation</vt:lpstr>
      <vt:lpstr>Amplify Predictions</vt:lpstr>
      <vt:lpstr>Amplify Framework</vt:lpstr>
      <vt:lpstr>Amplify Framework</vt:lpstr>
      <vt:lpstr>Amplify Framework</vt:lpstr>
      <vt:lpstr>Amplify Framework</vt:lpstr>
      <vt:lpstr>Amplify Framework</vt:lpstr>
      <vt:lpstr>Amplify Framework</vt:lpstr>
      <vt:lpstr>Amplify Framework</vt:lpstr>
      <vt:lpstr>Amplify Framework</vt:lpstr>
      <vt:lpstr>Amplify Framework</vt:lpstr>
      <vt:lpstr>Amplify iOS: Predictions</vt:lpstr>
      <vt:lpstr>PowerPoint Presentation</vt:lpstr>
      <vt:lpstr>PowerPoint Presentation</vt:lpstr>
      <vt:lpstr>PowerPoint Presentation</vt:lpstr>
      <vt:lpstr>Let’s build an AI/ML web app</vt:lpstr>
      <vt:lpstr>Resources</vt:lpstr>
      <vt:lpstr>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537</cp:revision>
  <dcterms:created xsi:type="dcterms:W3CDTF">2016-06-17T18:22:10Z</dcterms:created>
  <dcterms:modified xsi:type="dcterms:W3CDTF">2020-03-25T23:28:54Z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